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4" r:id="rId1"/>
  </p:sldMasterIdLst>
  <p:sldIdLst>
    <p:sldId id="474" r:id="rId2"/>
    <p:sldId id="508" r:id="rId3"/>
    <p:sldId id="496" r:id="rId4"/>
    <p:sldId id="620" r:id="rId5"/>
    <p:sldId id="599" r:id="rId6"/>
    <p:sldId id="621" r:id="rId7"/>
    <p:sldId id="622" r:id="rId8"/>
    <p:sldId id="633" r:id="rId9"/>
    <p:sldId id="634" r:id="rId10"/>
    <p:sldId id="623" r:id="rId11"/>
    <p:sldId id="624" r:id="rId12"/>
    <p:sldId id="625" r:id="rId13"/>
    <p:sldId id="626" r:id="rId14"/>
    <p:sldId id="627" r:id="rId15"/>
    <p:sldId id="502" r:id="rId16"/>
    <p:sldId id="588" r:id="rId17"/>
    <p:sldId id="628" r:id="rId18"/>
    <p:sldId id="629" r:id="rId19"/>
    <p:sldId id="630" r:id="rId20"/>
    <p:sldId id="631" r:id="rId21"/>
    <p:sldId id="632" r:id="rId22"/>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Calibri Light" panose="020F0302020204030204" pitchFamily="34" charset="0"/>
      <p:regular r:id="rId27"/>
      <p:italic r:id="rId28"/>
    </p:embeddedFont>
    <p:embeddedFont>
      <p:font typeface="Ubuntu" panose="020B0504030602030204" pitchFamily="34" charset="0"/>
      <p:regular r:id="rId29"/>
      <p:bold r:id="rId30"/>
      <p:italic r:id="rId31"/>
      <p:boldItalic r:id="rId3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3B56"/>
    <a:srgbClr val="FF0062"/>
    <a:srgbClr val="FFA5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53" autoAdjust="0"/>
    <p:restoredTop sz="94660"/>
  </p:normalViewPr>
  <p:slideViewPr>
    <p:cSldViewPr snapToGrid="0">
      <p:cViewPr varScale="1">
        <p:scale>
          <a:sx n="72" d="100"/>
          <a:sy n="72" d="100"/>
        </p:scale>
        <p:origin x="66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6DCCFB44-A862-479B-BE2C-2441143E5171}" type="datetimeFigureOut">
              <a:rPr lang="es-CO" smtClean="0"/>
              <a:t>1/08/2022</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4076AD98-0019-4938-BC07-EAA4EBD70C1E}" type="slidenum">
              <a:rPr lang="es-CO" smtClean="0"/>
              <a:t>‹Nº›</a:t>
            </a:fld>
            <a:endParaRPr lang="es-CO"/>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717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DCCFB44-A862-479B-BE2C-2441143E5171}" type="datetimeFigureOut">
              <a:rPr lang="es-CO" smtClean="0"/>
              <a:t>1/08/2022</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3955012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DCCFB44-A862-479B-BE2C-2441143E5171}" type="datetimeFigureOut">
              <a:rPr lang="es-CO" smtClean="0"/>
              <a:t>1/08/2022</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3902504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DCCFB44-A862-479B-BE2C-2441143E5171}" type="datetimeFigureOut">
              <a:rPr lang="es-CO" smtClean="0"/>
              <a:t>1/08/2022</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15353267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DCCFB44-A862-479B-BE2C-2441143E5171}" type="datetimeFigureOut">
              <a:rPr lang="es-CO" smtClean="0"/>
              <a:t>1/08/2022</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4076AD98-0019-4938-BC07-EAA4EBD70C1E}" type="slidenum">
              <a:rPr lang="es-CO" smtClean="0"/>
              <a:t>‹Nº›</a:t>
            </a:fld>
            <a:endParaRPr lang="es-CO"/>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4937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6DCCFB44-A862-479B-BE2C-2441143E5171}" type="datetimeFigureOut">
              <a:rPr lang="es-CO" smtClean="0"/>
              <a:t>1/08/2022</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38367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6DCCFB44-A862-479B-BE2C-2441143E5171}" type="datetimeFigureOut">
              <a:rPr lang="es-CO" smtClean="0"/>
              <a:t>1/08/2022</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31648205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6DCCFB44-A862-479B-BE2C-2441143E5171}" type="datetimeFigureOut">
              <a:rPr lang="es-CO" smtClean="0"/>
              <a:t>1/08/2022</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2955661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DCCFB44-A862-479B-BE2C-2441143E5171}" type="datetimeFigureOut">
              <a:rPr lang="es-CO" smtClean="0"/>
              <a:t>1/08/2022</a:t>
            </a:fld>
            <a:endParaRPr lang="es-CO"/>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s-CO"/>
          </a:p>
        </p:txBody>
      </p:sp>
      <p:sp>
        <p:nvSpPr>
          <p:cNvPr id="9" name="Slide Number Placeholder 8"/>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3500195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DCCFB44-A862-479B-BE2C-2441143E5171}" type="datetimeFigureOut">
              <a:rPr lang="es-CO" smtClean="0"/>
              <a:t>1/08/2022</a:t>
            </a:fld>
            <a:endParaRPr lang="es-CO"/>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s-CO"/>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076AD98-0019-4938-BC07-EAA4EBD70C1E}" type="slidenum">
              <a:rPr lang="es-CO" smtClean="0"/>
              <a:t>‹Nº›</a:t>
            </a:fld>
            <a:endParaRPr lang="es-CO"/>
          </a:p>
        </p:txBody>
      </p:sp>
    </p:spTree>
    <p:extLst>
      <p:ext uri="{BB962C8B-B14F-4D97-AF65-F5344CB8AC3E}">
        <p14:creationId xmlns:p14="http://schemas.microsoft.com/office/powerpoint/2010/main" val="21736750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6DCCFB44-A862-479B-BE2C-2441143E5171}" type="datetimeFigureOut">
              <a:rPr lang="es-CO" smtClean="0"/>
              <a:t>1/08/2022</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25526121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DCCFB44-A862-479B-BE2C-2441143E5171}" type="datetimeFigureOut">
              <a:rPr lang="es-CO" smtClean="0"/>
              <a:t>1/08/2022</a:t>
            </a:fld>
            <a:endParaRPr lang="es-CO"/>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s-CO"/>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076AD98-0019-4938-BC07-EAA4EBD70C1E}" type="slidenum">
              <a:rPr lang="es-CO" smtClean="0"/>
              <a:t>‹Nº›</a:t>
            </a:fld>
            <a:endParaRPr lang="es-CO"/>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399004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jp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jp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CuadroTexto 52">
            <a:extLst>
              <a:ext uri="{FF2B5EF4-FFF2-40B4-BE49-F238E27FC236}">
                <a16:creationId xmlns:a16="http://schemas.microsoft.com/office/drawing/2014/main" id="{7A474AAF-DA68-40BF-AAFC-098A195705FF}"/>
              </a:ext>
            </a:extLst>
          </p:cNvPr>
          <p:cNvSpPr txBox="1"/>
          <p:nvPr/>
        </p:nvSpPr>
        <p:spPr>
          <a:xfrm>
            <a:off x="1434355" y="3429000"/>
            <a:ext cx="8585990" cy="461665"/>
          </a:xfrm>
          <a:prstGeom prst="rect">
            <a:avLst/>
          </a:prstGeom>
          <a:noFill/>
        </p:spPr>
        <p:txBody>
          <a:bodyPr wrap="square" rtlCol="0">
            <a:spAutoFit/>
          </a:bodyPr>
          <a:lstStyle/>
          <a:p>
            <a:r>
              <a:rPr lang="es-ES" sz="2400" b="1" dirty="0">
                <a:solidFill>
                  <a:schemeClr val="accent6">
                    <a:lumMod val="75000"/>
                  </a:schemeClr>
                </a:solidFill>
                <a:latin typeface="Ubuntu" panose="020B0504030602030204" pitchFamily="34" charset="0"/>
              </a:rPr>
              <a:t>Conexión  Programa Java – Base de Datos MySQL</a:t>
            </a:r>
          </a:p>
        </p:txBody>
      </p:sp>
      <p:grpSp>
        <p:nvGrpSpPr>
          <p:cNvPr id="54" name="Group 32">
            <a:extLst>
              <a:ext uri="{FF2B5EF4-FFF2-40B4-BE49-F238E27FC236}">
                <a16:creationId xmlns:a16="http://schemas.microsoft.com/office/drawing/2014/main" id="{45A0B953-FFFB-4BF9-974F-CED4F3488532}"/>
              </a:ext>
            </a:extLst>
          </p:cNvPr>
          <p:cNvGrpSpPr>
            <a:grpSpLocks/>
          </p:cNvGrpSpPr>
          <p:nvPr/>
        </p:nvGrpSpPr>
        <p:grpSpPr bwMode="auto">
          <a:xfrm>
            <a:off x="969481" y="3475218"/>
            <a:ext cx="390047" cy="369280"/>
            <a:chOff x="2078" y="1680"/>
            <a:chExt cx="1615" cy="1615"/>
          </a:xfrm>
        </p:grpSpPr>
        <p:sp>
          <p:nvSpPr>
            <p:cNvPr id="55" name="Oval 33">
              <a:extLst>
                <a:ext uri="{FF2B5EF4-FFF2-40B4-BE49-F238E27FC236}">
                  <a16:creationId xmlns:a16="http://schemas.microsoft.com/office/drawing/2014/main" id="{CE523D3D-3352-42D7-B1C5-15F900D83479}"/>
                </a:ext>
              </a:extLst>
            </p:cNvPr>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56" name="Oval 34">
              <a:extLst>
                <a:ext uri="{FF2B5EF4-FFF2-40B4-BE49-F238E27FC236}">
                  <a16:creationId xmlns:a16="http://schemas.microsoft.com/office/drawing/2014/main" id="{A46968FC-66D9-4DBF-B80B-0A8C6D1E25DB}"/>
                </a:ext>
              </a:extLst>
            </p:cNvPr>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72" name="Oval 35">
              <a:extLst>
                <a:ext uri="{FF2B5EF4-FFF2-40B4-BE49-F238E27FC236}">
                  <a16:creationId xmlns:a16="http://schemas.microsoft.com/office/drawing/2014/main" id="{3C748AE9-538B-4FAA-ADA1-FE9EDE3B7315}"/>
                </a:ext>
              </a:extLst>
            </p:cNvPr>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73" name="Oval 36">
              <a:extLst>
                <a:ext uri="{FF2B5EF4-FFF2-40B4-BE49-F238E27FC236}">
                  <a16:creationId xmlns:a16="http://schemas.microsoft.com/office/drawing/2014/main" id="{94A0EBA1-AB6D-473C-99C4-7C26AEFB855A}"/>
                </a:ext>
              </a:extLst>
            </p:cNvPr>
            <p:cNvSpPr>
              <a:spLocks noChangeArrowheads="1"/>
            </p:cNvSpPr>
            <p:nvPr/>
          </p:nvSpPr>
          <p:spPr bwMode="gray">
            <a:xfrm>
              <a:off x="2254" y="1856"/>
              <a:ext cx="1262" cy="1264"/>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74" name="Oval 37">
              <a:extLst>
                <a:ext uri="{FF2B5EF4-FFF2-40B4-BE49-F238E27FC236}">
                  <a16:creationId xmlns:a16="http://schemas.microsoft.com/office/drawing/2014/main" id="{29BEFE84-D5C2-4214-A7B0-642A616043A8}"/>
                </a:ext>
              </a:extLst>
            </p:cNvPr>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a:p>
          </p:txBody>
        </p:sp>
        <p:sp>
          <p:nvSpPr>
            <p:cNvPr id="75" name="Oval 38">
              <a:extLst>
                <a:ext uri="{FF2B5EF4-FFF2-40B4-BE49-F238E27FC236}">
                  <a16:creationId xmlns:a16="http://schemas.microsoft.com/office/drawing/2014/main" id="{EF34D131-991C-4253-97A9-78361BDFF79E}"/>
                </a:ext>
              </a:extLst>
            </p:cNvPr>
            <p:cNvSpPr>
              <a:spLocks noChangeArrowheads="1"/>
            </p:cNvSpPr>
            <p:nvPr/>
          </p:nvSpPr>
          <p:spPr bwMode="gray">
            <a:xfrm>
              <a:off x="2337" y="1939"/>
              <a:ext cx="1096" cy="1098"/>
            </a:xfrm>
            <a:prstGeom prst="ellipse">
              <a:avLst/>
            </a:prstGeom>
            <a:gradFill rotWithShape="1">
              <a:gsLst>
                <a:gs pos="0">
                  <a:schemeClr val="accent6">
                    <a:lumMod val="75000"/>
                  </a:schemeClr>
                </a:gs>
                <a:gs pos="100000">
                  <a:srgbClr val="8D67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dirty="0"/>
            </a:p>
          </p:txBody>
        </p:sp>
      </p:grpSp>
      <p:sp>
        <p:nvSpPr>
          <p:cNvPr id="44" name="CuadroTexto 43">
            <a:extLst>
              <a:ext uri="{FF2B5EF4-FFF2-40B4-BE49-F238E27FC236}">
                <a16:creationId xmlns:a16="http://schemas.microsoft.com/office/drawing/2014/main" id="{607634E9-5BA3-4183-BE9D-142B4D72C308}"/>
              </a:ext>
            </a:extLst>
          </p:cNvPr>
          <p:cNvSpPr txBox="1"/>
          <p:nvPr/>
        </p:nvSpPr>
        <p:spPr>
          <a:xfrm>
            <a:off x="1434355" y="4102705"/>
            <a:ext cx="8585990" cy="461665"/>
          </a:xfrm>
          <a:prstGeom prst="rect">
            <a:avLst/>
          </a:prstGeom>
          <a:noFill/>
        </p:spPr>
        <p:txBody>
          <a:bodyPr wrap="square" rtlCol="0">
            <a:spAutoFit/>
          </a:bodyPr>
          <a:lstStyle/>
          <a:p>
            <a:r>
              <a:rPr lang="es-ES" sz="2400" b="1" dirty="0">
                <a:solidFill>
                  <a:schemeClr val="accent6">
                    <a:lumMod val="75000"/>
                  </a:schemeClr>
                </a:solidFill>
                <a:latin typeface="Ubuntu" panose="020B0504030602030204" pitchFamily="34" charset="0"/>
              </a:rPr>
              <a:t>Conexión Java – MySQL – JDBC</a:t>
            </a:r>
          </a:p>
        </p:txBody>
      </p:sp>
      <p:grpSp>
        <p:nvGrpSpPr>
          <p:cNvPr id="46" name="Group 32">
            <a:extLst>
              <a:ext uri="{FF2B5EF4-FFF2-40B4-BE49-F238E27FC236}">
                <a16:creationId xmlns:a16="http://schemas.microsoft.com/office/drawing/2014/main" id="{31C8EAE2-DFB7-4716-85DF-D42066E8D0CC}"/>
              </a:ext>
            </a:extLst>
          </p:cNvPr>
          <p:cNvGrpSpPr>
            <a:grpSpLocks/>
          </p:cNvGrpSpPr>
          <p:nvPr/>
        </p:nvGrpSpPr>
        <p:grpSpPr bwMode="auto">
          <a:xfrm>
            <a:off x="969481" y="4148923"/>
            <a:ext cx="390047" cy="369280"/>
            <a:chOff x="2078" y="1680"/>
            <a:chExt cx="1615" cy="1615"/>
          </a:xfrm>
        </p:grpSpPr>
        <p:sp>
          <p:nvSpPr>
            <p:cNvPr id="47" name="Oval 33">
              <a:extLst>
                <a:ext uri="{FF2B5EF4-FFF2-40B4-BE49-F238E27FC236}">
                  <a16:creationId xmlns:a16="http://schemas.microsoft.com/office/drawing/2014/main" id="{71FB031E-2A03-4D6B-A8DB-B68B96628DA8}"/>
                </a:ext>
              </a:extLst>
            </p:cNvPr>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48" name="Oval 34">
              <a:extLst>
                <a:ext uri="{FF2B5EF4-FFF2-40B4-BE49-F238E27FC236}">
                  <a16:creationId xmlns:a16="http://schemas.microsoft.com/office/drawing/2014/main" id="{DE098A21-81E7-452C-ABB1-FF1C84FB9A86}"/>
                </a:ext>
              </a:extLst>
            </p:cNvPr>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49" name="Oval 35">
              <a:extLst>
                <a:ext uri="{FF2B5EF4-FFF2-40B4-BE49-F238E27FC236}">
                  <a16:creationId xmlns:a16="http://schemas.microsoft.com/office/drawing/2014/main" id="{4533D9C9-79A4-4121-8B8A-C8ED70A3E8E1}"/>
                </a:ext>
              </a:extLst>
            </p:cNvPr>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50" name="Oval 36">
              <a:extLst>
                <a:ext uri="{FF2B5EF4-FFF2-40B4-BE49-F238E27FC236}">
                  <a16:creationId xmlns:a16="http://schemas.microsoft.com/office/drawing/2014/main" id="{5DA57090-11A4-4C02-A50F-97992D2B6E7B}"/>
                </a:ext>
              </a:extLst>
            </p:cNvPr>
            <p:cNvSpPr>
              <a:spLocks noChangeArrowheads="1"/>
            </p:cNvSpPr>
            <p:nvPr/>
          </p:nvSpPr>
          <p:spPr bwMode="gray">
            <a:xfrm>
              <a:off x="2254" y="1856"/>
              <a:ext cx="1262" cy="1264"/>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51" name="Oval 37">
              <a:extLst>
                <a:ext uri="{FF2B5EF4-FFF2-40B4-BE49-F238E27FC236}">
                  <a16:creationId xmlns:a16="http://schemas.microsoft.com/office/drawing/2014/main" id="{EC1F6F2F-9886-455F-8413-A85A8CE176D1}"/>
                </a:ext>
              </a:extLst>
            </p:cNvPr>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a:p>
          </p:txBody>
        </p:sp>
        <p:sp>
          <p:nvSpPr>
            <p:cNvPr id="52" name="Oval 38">
              <a:extLst>
                <a:ext uri="{FF2B5EF4-FFF2-40B4-BE49-F238E27FC236}">
                  <a16:creationId xmlns:a16="http://schemas.microsoft.com/office/drawing/2014/main" id="{26A527F6-2571-47C9-BAA0-CB0C7F096001}"/>
                </a:ext>
              </a:extLst>
            </p:cNvPr>
            <p:cNvSpPr>
              <a:spLocks noChangeArrowheads="1"/>
            </p:cNvSpPr>
            <p:nvPr/>
          </p:nvSpPr>
          <p:spPr bwMode="gray">
            <a:xfrm>
              <a:off x="2337" y="1939"/>
              <a:ext cx="1096" cy="1098"/>
            </a:xfrm>
            <a:prstGeom prst="ellipse">
              <a:avLst/>
            </a:prstGeom>
            <a:gradFill rotWithShape="1">
              <a:gsLst>
                <a:gs pos="0">
                  <a:schemeClr val="accent6">
                    <a:lumMod val="75000"/>
                  </a:schemeClr>
                </a:gs>
                <a:gs pos="100000">
                  <a:srgbClr val="8D67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dirty="0"/>
            </a:p>
          </p:txBody>
        </p:sp>
      </p:grpSp>
      <p:sp>
        <p:nvSpPr>
          <p:cNvPr id="57" name="CuadroTexto 56">
            <a:extLst>
              <a:ext uri="{FF2B5EF4-FFF2-40B4-BE49-F238E27FC236}">
                <a16:creationId xmlns:a16="http://schemas.microsoft.com/office/drawing/2014/main" id="{951ACB7C-2C51-4C53-8DC6-BA0FB1A177C3}"/>
              </a:ext>
            </a:extLst>
          </p:cNvPr>
          <p:cNvSpPr txBox="1"/>
          <p:nvPr/>
        </p:nvSpPr>
        <p:spPr>
          <a:xfrm>
            <a:off x="1434355" y="4868795"/>
            <a:ext cx="8585990" cy="461665"/>
          </a:xfrm>
          <a:prstGeom prst="rect">
            <a:avLst/>
          </a:prstGeom>
          <a:noFill/>
        </p:spPr>
        <p:txBody>
          <a:bodyPr wrap="square" rtlCol="0">
            <a:spAutoFit/>
          </a:bodyPr>
          <a:lstStyle/>
          <a:p>
            <a:r>
              <a:rPr lang="es-ES" sz="2400" b="1" dirty="0">
                <a:solidFill>
                  <a:schemeClr val="accent6">
                    <a:lumMod val="75000"/>
                  </a:schemeClr>
                </a:solidFill>
                <a:latin typeface="Ubuntu" panose="020B0504030602030204" pitchFamily="34" charset="0"/>
              </a:rPr>
              <a:t>Conexión Java -Swing – MySQL – JDBC   Objetos DAO</a:t>
            </a:r>
          </a:p>
        </p:txBody>
      </p:sp>
      <p:grpSp>
        <p:nvGrpSpPr>
          <p:cNvPr id="58" name="Group 32">
            <a:extLst>
              <a:ext uri="{FF2B5EF4-FFF2-40B4-BE49-F238E27FC236}">
                <a16:creationId xmlns:a16="http://schemas.microsoft.com/office/drawing/2014/main" id="{88A41CBA-F0C5-43D7-814D-809955D03904}"/>
              </a:ext>
            </a:extLst>
          </p:cNvPr>
          <p:cNvGrpSpPr>
            <a:grpSpLocks/>
          </p:cNvGrpSpPr>
          <p:nvPr/>
        </p:nvGrpSpPr>
        <p:grpSpPr bwMode="auto">
          <a:xfrm>
            <a:off x="969481" y="4915013"/>
            <a:ext cx="390047" cy="369280"/>
            <a:chOff x="2078" y="1680"/>
            <a:chExt cx="1615" cy="1615"/>
          </a:xfrm>
        </p:grpSpPr>
        <p:sp>
          <p:nvSpPr>
            <p:cNvPr id="59" name="Oval 33">
              <a:extLst>
                <a:ext uri="{FF2B5EF4-FFF2-40B4-BE49-F238E27FC236}">
                  <a16:creationId xmlns:a16="http://schemas.microsoft.com/office/drawing/2014/main" id="{80FB3A2B-61EF-41ED-B308-FCD2282684D6}"/>
                </a:ext>
              </a:extLst>
            </p:cNvPr>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65" name="Oval 34">
              <a:extLst>
                <a:ext uri="{FF2B5EF4-FFF2-40B4-BE49-F238E27FC236}">
                  <a16:creationId xmlns:a16="http://schemas.microsoft.com/office/drawing/2014/main" id="{3692B322-CEE7-4EE5-A196-B0776953151B}"/>
                </a:ext>
              </a:extLst>
            </p:cNvPr>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66" name="Oval 35">
              <a:extLst>
                <a:ext uri="{FF2B5EF4-FFF2-40B4-BE49-F238E27FC236}">
                  <a16:creationId xmlns:a16="http://schemas.microsoft.com/office/drawing/2014/main" id="{045738EC-7DE8-4F58-933D-BC320C599F72}"/>
                </a:ext>
              </a:extLst>
            </p:cNvPr>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67" name="Oval 36">
              <a:extLst>
                <a:ext uri="{FF2B5EF4-FFF2-40B4-BE49-F238E27FC236}">
                  <a16:creationId xmlns:a16="http://schemas.microsoft.com/office/drawing/2014/main" id="{8B81CB6B-BC31-43A7-9555-F290FE2FFAD6}"/>
                </a:ext>
              </a:extLst>
            </p:cNvPr>
            <p:cNvSpPr>
              <a:spLocks noChangeArrowheads="1"/>
            </p:cNvSpPr>
            <p:nvPr/>
          </p:nvSpPr>
          <p:spPr bwMode="gray">
            <a:xfrm>
              <a:off x="2254" y="1856"/>
              <a:ext cx="1262" cy="1264"/>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68" name="Oval 37">
              <a:extLst>
                <a:ext uri="{FF2B5EF4-FFF2-40B4-BE49-F238E27FC236}">
                  <a16:creationId xmlns:a16="http://schemas.microsoft.com/office/drawing/2014/main" id="{A1024D62-0410-456F-81AA-3200B86577D4}"/>
                </a:ext>
              </a:extLst>
            </p:cNvPr>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a:p>
          </p:txBody>
        </p:sp>
        <p:sp>
          <p:nvSpPr>
            <p:cNvPr id="69" name="Oval 38">
              <a:extLst>
                <a:ext uri="{FF2B5EF4-FFF2-40B4-BE49-F238E27FC236}">
                  <a16:creationId xmlns:a16="http://schemas.microsoft.com/office/drawing/2014/main" id="{024EB672-61F0-4978-8CBD-0EEE245871F8}"/>
                </a:ext>
              </a:extLst>
            </p:cNvPr>
            <p:cNvSpPr>
              <a:spLocks noChangeArrowheads="1"/>
            </p:cNvSpPr>
            <p:nvPr/>
          </p:nvSpPr>
          <p:spPr bwMode="gray">
            <a:xfrm>
              <a:off x="2337" y="1939"/>
              <a:ext cx="1096" cy="1098"/>
            </a:xfrm>
            <a:prstGeom prst="ellipse">
              <a:avLst/>
            </a:prstGeom>
            <a:gradFill rotWithShape="1">
              <a:gsLst>
                <a:gs pos="0">
                  <a:schemeClr val="accent6">
                    <a:lumMod val="75000"/>
                  </a:schemeClr>
                </a:gs>
                <a:gs pos="100000">
                  <a:srgbClr val="8D67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dirty="0"/>
            </a:p>
          </p:txBody>
        </p:sp>
      </p:grpSp>
      <p:sp>
        <p:nvSpPr>
          <p:cNvPr id="36" name="CuadroTexto 35">
            <a:extLst>
              <a:ext uri="{FF2B5EF4-FFF2-40B4-BE49-F238E27FC236}">
                <a16:creationId xmlns:a16="http://schemas.microsoft.com/office/drawing/2014/main" id="{DE26DAAA-3B7A-43BA-9870-40A5CCEF79B4}"/>
              </a:ext>
            </a:extLst>
          </p:cNvPr>
          <p:cNvSpPr txBox="1"/>
          <p:nvPr/>
        </p:nvSpPr>
        <p:spPr>
          <a:xfrm>
            <a:off x="2171835" y="869610"/>
            <a:ext cx="5862765" cy="1323439"/>
          </a:xfrm>
          <a:prstGeom prst="rect">
            <a:avLst/>
          </a:prstGeom>
          <a:noFill/>
        </p:spPr>
        <p:txBody>
          <a:bodyPr wrap="square" rtlCol="0">
            <a:spAutoFit/>
          </a:bodyPr>
          <a:lstStyle/>
          <a:p>
            <a:pPr algn="ctr"/>
            <a:r>
              <a:rPr lang="es-ES" sz="2000" b="1" dirty="0">
                <a:solidFill>
                  <a:srgbClr val="FF0000"/>
                </a:solidFill>
                <a:latin typeface="Ubuntu" panose="020B0504030602030204" pitchFamily="34" charset="0"/>
              </a:rPr>
              <a:t>Ciclo: Programación Básica</a:t>
            </a:r>
          </a:p>
          <a:p>
            <a:pPr algn="ctr"/>
            <a:endParaRPr lang="es-ES" sz="2000" b="1" dirty="0">
              <a:solidFill>
                <a:srgbClr val="FF0000"/>
              </a:solidFill>
              <a:latin typeface="Ubuntu" panose="020B0504030602030204" pitchFamily="34" charset="0"/>
            </a:endParaRPr>
          </a:p>
          <a:p>
            <a:pPr algn="ctr"/>
            <a:r>
              <a:rPr lang="es-ES" sz="2000" b="1" dirty="0">
                <a:solidFill>
                  <a:srgbClr val="FF0000"/>
                </a:solidFill>
                <a:latin typeface="Ubuntu" panose="020B0504030602030204" pitchFamily="34" charset="0"/>
              </a:rPr>
              <a:t>Conexión con la Base de Datos</a:t>
            </a:r>
          </a:p>
          <a:p>
            <a:pPr algn="ctr"/>
            <a:r>
              <a:rPr lang="es-ES" sz="2000" b="1" dirty="0">
                <a:solidFill>
                  <a:srgbClr val="FF0000"/>
                </a:solidFill>
                <a:latin typeface="Ubuntu" panose="020B0504030602030204" pitchFamily="34" charset="0"/>
              </a:rPr>
              <a:t>Java - MySQL</a:t>
            </a:r>
            <a:endParaRPr lang="es-CO" sz="2000" b="1" dirty="0">
              <a:solidFill>
                <a:srgbClr val="FF0000"/>
              </a:solidFill>
              <a:latin typeface="Ubuntu" panose="020B0504030602030204" pitchFamily="34" charset="0"/>
            </a:endParaRPr>
          </a:p>
        </p:txBody>
      </p:sp>
    </p:spTree>
    <p:extLst>
      <p:ext uri="{BB962C8B-B14F-4D97-AF65-F5344CB8AC3E}">
        <p14:creationId xmlns:p14="http://schemas.microsoft.com/office/powerpoint/2010/main" val="15755783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DFA6377-AFD3-4E49-99DD-2487EFDDBD5B}"/>
              </a:ext>
            </a:extLst>
          </p:cNvPr>
          <p:cNvSpPr txBox="1"/>
          <p:nvPr/>
        </p:nvSpPr>
        <p:spPr>
          <a:xfrm>
            <a:off x="10027602" y="-90229"/>
            <a:ext cx="2872014" cy="646331"/>
          </a:xfrm>
          <a:prstGeom prst="rect">
            <a:avLst/>
          </a:prstGeom>
          <a:noFill/>
        </p:spPr>
        <p:txBody>
          <a:bodyPr wrap="square" rtlCol="0">
            <a:spAutoFit/>
          </a:bodyPr>
          <a:lstStyle/>
          <a:p>
            <a:r>
              <a:rPr lang="es-ES" sz="3600" b="1" dirty="0">
                <a:solidFill>
                  <a:srgbClr val="FF0062"/>
                </a:solidFill>
                <a:latin typeface="Ubuntu" panose="020B0504030602030204" pitchFamily="34" charset="0"/>
              </a:rPr>
              <a:t> </a:t>
            </a:r>
            <a:r>
              <a:rPr lang="es-ES" sz="2800" b="1" dirty="0">
                <a:solidFill>
                  <a:srgbClr val="FF0062"/>
                </a:solidFill>
                <a:latin typeface="Ubuntu" panose="020B0504030602030204" pitchFamily="34" charset="0"/>
              </a:rPr>
              <a:t>Ejercicio</a:t>
            </a:r>
          </a:p>
        </p:txBody>
      </p:sp>
      <p:pic>
        <p:nvPicPr>
          <p:cNvPr id="29" name="Imagen 28" descr="Imagen que contiene dibujo, luz&#10;&#10;Descripción generada automáticamente">
            <a:extLst>
              <a:ext uri="{FF2B5EF4-FFF2-40B4-BE49-F238E27FC236}">
                <a16:creationId xmlns:a16="http://schemas.microsoft.com/office/drawing/2014/main" id="{8CF5CE72-B2F4-4E38-8695-A9B667E392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038" y="558669"/>
            <a:ext cx="838571" cy="834844"/>
          </a:xfrm>
          <a:prstGeom prst="rect">
            <a:avLst/>
          </a:prstGeom>
        </p:spPr>
      </p:pic>
      <p:sp>
        <p:nvSpPr>
          <p:cNvPr id="5" name="Rectángulo: esquinas redondeadas 4">
            <a:extLst>
              <a:ext uri="{FF2B5EF4-FFF2-40B4-BE49-F238E27FC236}">
                <a16:creationId xmlns:a16="http://schemas.microsoft.com/office/drawing/2014/main" id="{ADFD5ECE-F2FC-4643-8FD9-975F730EA7B6}"/>
              </a:ext>
            </a:extLst>
          </p:cNvPr>
          <p:cNvSpPr/>
          <p:nvPr/>
        </p:nvSpPr>
        <p:spPr>
          <a:xfrm>
            <a:off x="3469124" y="1137325"/>
            <a:ext cx="5459896" cy="461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Ejemplo:  Conexión JAVA – MySQL – Objeto DAO </a:t>
            </a:r>
            <a:endParaRPr lang="es-CO" dirty="0"/>
          </a:p>
        </p:txBody>
      </p:sp>
      <p:sp>
        <p:nvSpPr>
          <p:cNvPr id="9" name="CuadroTexto 8">
            <a:extLst>
              <a:ext uri="{FF2B5EF4-FFF2-40B4-BE49-F238E27FC236}">
                <a16:creationId xmlns:a16="http://schemas.microsoft.com/office/drawing/2014/main" id="{78EE97BD-11EE-4C87-8066-C9075FE712EB}"/>
              </a:ext>
            </a:extLst>
          </p:cNvPr>
          <p:cNvSpPr txBox="1"/>
          <p:nvPr/>
        </p:nvSpPr>
        <p:spPr>
          <a:xfrm>
            <a:off x="265043" y="2675270"/>
            <a:ext cx="10880034" cy="2862322"/>
          </a:xfrm>
          <a:prstGeom prst="rect">
            <a:avLst/>
          </a:prstGeom>
          <a:noFill/>
        </p:spPr>
        <p:txBody>
          <a:bodyPr wrap="square" rtlCol="0">
            <a:spAutoFit/>
          </a:bodyPr>
          <a:lstStyle/>
          <a:p>
            <a:pPr algn="just"/>
            <a:r>
              <a:rPr lang="es-CO" b="1" dirty="0">
                <a:solidFill>
                  <a:schemeClr val="accent1">
                    <a:lumMod val="50000"/>
                  </a:schemeClr>
                </a:solidFill>
                <a:latin typeface="Ubuntu" panose="020B0504030602030204" pitchFamily="34" charset="0"/>
              </a:rPr>
              <a:t>Tomando la base de datos sobre Biblioteca, creado en la semana 6, se realiza un ejemplo de conexión desde un programa en JAVA con el esquema de la  base de datos de biblioteca y realizar unas operaciones  de SQL – DML, tales como:</a:t>
            </a:r>
          </a:p>
          <a:p>
            <a:pPr algn="just"/>
            <a:endParaRPr lang="es-CO" b="1" dirty="0">
              <a:solidFill>
                <a:schemeClr val="accent1">
                  <a:lumMod val="50000"/>
                </a:schemeClr>
              </a:solidFill>
              <a:latin typeface="Ubuntu" panose="020B0504030602030204" pitchFamily="34" charset="0"/>
            </a:endParaRPr>
          </a:p>
          <a:p>
            <a:pPr marL="342900" indent="-342900" algn="just">
              <a:buAutoNum type="arabicParenR"/>
            </a:pPr>
            <a:r>
              <a:rPr lang="es-CO" b="1" dirty="0">
                <a:solidFill>
                  <a:schemeClr val="accent1">
                    <a:lumMod val="50000"/>
                  </a:schemeClr>
                </a:solidFill>
                <a:latin typeface="Ubuntu" panose="020B0504030602030204" pitchFamily="34" charset="0"/>
              </a:rPr>
              <a:t>Incluir una nuevo tema</a:t>
            </a:r>
          </a:p>
          <a:p>
            <a:pPr marL="228600" indent="-228600" algn="just">
              <a:buAutoNum type="arabicParenR"/>
            </a:pPr>
            <a:endParaRPr lang="es-CO" b="1" dirty="0">
              <a:solidFill>
                <a:schemeClr val="accent1">
                  <a:lumMod val="50000"/>
                </a:schemeClr>
              </a:solidFill>
              <a:latin typeface="Ubuntu" panose="020B0504030602030204" pitchFamily="34" charset="0"/>
            </a:endParaRPr>
          </a:p>
          <a:p>
            <a:pPr marL="228600" indent="-228600" algn="just">
              <a:buAutoNum type="arabicParenR"/>
            </a:pPr>
            <a:r>
              <a:rPr lang="es-CO" b="1" dirty="0">
                <a:solidFill>
                  <a:schemeClr val="accent1">
                    <a:lumMod val="50000"/>
                  </a:schemeClr>
                </a:solidFill>
                <a:latin typeface="Ubuntu" panose="020B0504030602030204" pitchFamily="34" charset="0"/>
              </a:rPr>
              <a:t> Visualizar todas los temas en un objeto Swing - JTable</a:t>
            </a:r>
          </a:p>
          <a:p>
            <a:pPr marL="228600" indent="-228600" algn="just">
              <a:buAutoNum type="arabicParenR"/>
            </a:pPr>
            <a:endParaRPr lang="es-CO" b="1" dirty="0">
              <a:solidFill>
                <a:schemeClr val="accent1">
                  <a:lumMod val="50000"/>
                </a:schemeClr>
              </a:solidFill>
              <a:latin typeface="Ubuntu" panose="020B0504030602030204" pitchFamily="34" charset="0"/>
            </a:endParaRPr>
          </a:p>
          <a:p>
            <a:pPr algn="just"/>
            <a:r>
              <a:rPr lang="es-CO" b="1" dirty="0">
                <a:solidFill>
                  <a:schemeClr val="accent1">
                    <a:lumMod val="50000"/>
                  </a:schemeClr>
                </a:solidFill>
                <a:latin typeface="Ubuntu" panose="020B0504030602030204" pitchFamily="34" charset="0"/>
              </a:rPr>
              <a:t>Se debe utilizar la conexión a través de JDBC y a través del paquete swing utilizando DAO (Data Access </a:t>
            </a:r>
            <a:r>
              <a:rPr lang="es-CO" b="1" dirty="0" err="1">
                <a:solidFill>
                  <a:schemeClr val="accent1">
                    <a:lumMod val="50000"/>
                  </a:schemeClr>
                </a:solidFill>
                <a:latin typeface="Ubuntu" panose="020B0504030602030204" pitchFamily="34" charset="0"/>
              </a:rPr>
              <a:t>Object</a:t>
            </a:r>
            <a:r>
              <a:rPr lang="es-CO" b="1" dirty="0">
                <a:solidFill>
                  <a:schemeClr val="accent1">
                    <a:lumMod val="50000"/>
                  </a:schemeClr>
                </a:solidFill>
                <a:latin typeface="Ubuntu" panose="020B0504030602030204" pitchFamily="34" charset="0"/>
              </a:rPr>
              <a:t>)</a:t>
            </a:r>
          </a:p>
        </p:txBody>
      </p:sp>
      <p:sp>
        <p:nvSpPr>
          <p:cNvPr id="8" name="CuadroTexto 7">
            <a:extLst>
              <a:ext uri="{FF2B5EF4-FFF2-40B4-BE49-F238E27FC236}">
                <a16:creationId xmlns:a16="http://schemas.microsoft.com/office/drawing/2014/main" id="{9E3DEC27-6AF0-44A8-8093-A705944AA30F}"/>
              </a:ext>
            </a:extLst>
          </p:cNvPr>
          <p:cNvSpPr txBox="1"/>
          <p:nvPr/>
        </p:nvSpPr>
        <p:spPr>
          <a:xfrm>
            <a:off x="3661853" y="514426"/>
            <a:ext cx="8585990" cy="461665"/>
          </a:xfrm>
          <a:prstGeom prst="rect">
            <a:avLst/>
          </a:prstGeom>
          <a:noFill/>
        </p:spPr>
        <p:txBody>
          <a:bodyPr wrap="square" rtlCol="0">
            <a:spAutoFit/>
          </a:bodyPr>
          <a:lstStyle/>
          <a:p>
            <a:r>
              <a:rPr lang="es-ES" sz="2400" b="1" dirty="0">
                <a:solidFill>
                  <a:schemeClr val="accent6">
                    <a:lumMod val="75000"/>
                  </a:schemeClr>
                </a:solidFill>
                <a:latin typeface="Ubuntu" panose="020B0504030602030204" pitchFamily="34" charset="0"/>
              </a:rPr>
              <a:t>Conexión Java – MySQL – JDBC – Objeto DAO</a:t>
            </a:r>
          </a:p>
        </p:txBody>
      </p:sp>
      <p:grpSp>
        <p:nvGrpSpPr>
          <p:cNvPr id="10" name="Group 32">
            <a:extLst>
              <a:ext uri="{FF2B5EF4-FFF2-40B4-BE49-F238E27FC236}">
                <a16:creationId xmlns:a16="http://schemas.microsoft.com/office/drawing/2014/main" id="{2B859E52-4781-4C21-9710-65684B73B970}"/>
              </a:ext>
            </a:extLst>
          </p:cNvPr>
          <p:cNvGrpSpPr>
            <a:grpSpLocks/>
          </p:cNvGrpSpPr>
          <p:nvPr/>
        </p:nvGrpSpPr>
        <p:grpSpPr bwMode="auto">
          <a:xfrm>
            <a:off x="3274222" y="569507"/>
            <a:ext cx="390047" cy="369280"/>
            <a:chOff x="2078" y="1680"/>
            <a:chExt cx="1615" cy="1615"/>
          </a:xfrm>
        </p:grpSpPr>
        <p:sp>
          <p:nvSpPr>
            <p:cNvPr id="11" name="Oval 33">
              <a:extLst>
                <a:ext uri="{FF2B5EF4-FFF2-40B4-BE49-F238E27FC236}">
                  <a16:creationId xmlns:a16="http://schemas.microsoft.com/office/drawing/2014/main" id="{24B9FC7D-946C-4265-A51D-4AE20FCB6273}"/>
                </a:ext>
              </a:extLst>
            </p:cNvPr>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12" name="Oval 34">
              <a:extLst>
                <a:ext uri="{FF2B5EF4-FFF2-40B4-BE49-F238E27FC236}">
                  <a16:creationId xmlns:a16="http://schemas.microsoft.com/office/drawing/2014/main" id="{F2019232-8025-4494-9740-0595050527DD}"/>
                </a:ext>
              </a:extLst>
            </p:cNvPr>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13" name="Oval 35">
              <a:extLst>
                <a:ext uri="{FF2B5EF4-FFF2-40B4-BE49-F238E27FC236}">
                  <a16:creationId xmlns:a16="http://schemas.microsoft.com/office/drawing/2014/main" id="{818417C2-3CDC-430A-A2CC-4FF666FCCF53}"/>
                </a:ext>
              </a:extLst>
            </p:cNvPr>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14" name="Oval 36">
              <a:extLst>
                <a:ext uri="{FF2B5EF4-FFF2-40B4-BE49-F238E27FC236}">
                  <a16:creationId xmlns:a16="http://schemas.microsoft.com/office/drawing/2014/main" id="{BC4776DA-6C1D-4E45-AF1E-BD20664D7F8F}"/>
                </a:ext>
              </a:extLst>
            </p:cNvPr>
            <p:cNvSpPr>
              <a:spLocks noChangeArrowheads="1"/>
            </p:cNvSpPr>
            <p:nvPr/>
          </p:nvSpPr>
          <p:spPr bwMode="gray">
            <a:xfrm>
              <a:off x="2254" y="1856"/>
              <a:ext cx="1262" cy="1264"/>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15" name="Oval 37">
              <a:extLst>
                <a:ext uri="{FF2B5EF4-FFF2-40B4-BE49-F238E27FC236}">
                  <a16:creationId xmlns:a16="http://schemas.microsoft.com/office/drawing/2014/main" id="{DFE7176A-C20B-48FE-8E5C-39F669B45609}"/>
                </a:ext>
              </a:extLst>
            </p:cNvPr>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a:p>
          </p:txBody>
        </p:sp>
        <p:sp>
          <p:nvSpPr>
            <p:cNvPr id="16" name="Oval 38">
              <a:extLst>
                <a:ext uri="{FF2B5EF4-FFF2-40B4-BE49-F238E27FC236}">
                  <a16:creationId xmlns:a16="http://schemas.microsoft.com/office/drawing/2014/main" id="{18316352-528D-45F7-A8DF-4A8C19488EE3}"/>
                </a:ext>
              </a:extLst>
            </p:cNvPr>
            <p:cNvSpPr>
              <a:spLocks noChangeArrowheads="1"/>
            </p:cNvSpPr>
            <p:nvPr/>
          </p:nvSpPr>
          <p:spPr bwMode="gray">
            <a:xfrm>
              <a:off x="2337" y="1939"/>
              <a:ext cx="1096" cy="1098"/>
            </a:xfrm>
            <a:prstGeom prst="ellipse">
              <a:avLst/>
            </a:prstGeom>
            <a:gradFill rotWithShape="1">
              <a:gsLst>
                <a:gs pos="0">
                  <a:schemeClr val="accent6">
                    <a:lumMod val="75000"/>
                  </a:schemeClr>
                </a:gs>
                <a:gs pos="100000">
                  <a:srgbClr val="8D67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dirty="0"/>
            </a:p>
          </p:txBody>
        </p:sp>
      </p:grpSp>
    </p:spTree>
    <p:extLst>
      <p:ext uri="{BB962C8B-B14F-4D97-AF65-F5344CB8AC3E}">
        <p14:creationId xmlns:p14="http://schemas.microsoft.com/office/powerpoint/2010/main" val="3384725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DFA6377-AFD3-4E49-99DD-2487EFDDBD5B}"/>
              </a:ext>
            </a:extLst>
          </p:cNvPr>
          <p:cNvSpPr txBox="1"/>
          <p:nvPr/>
        </p:nvSpPr>
        <p:spPr>
          <a:xfrm>
            <a:off x="9319986" y="-33999"/>
            <a:ext cx="2872014" cy="646331"/>
          </a:xfrm>
          <a:prstGeom prst="rect">
            <a:avLst/>
          </a:prstGeom>
          <a:noFill/>
        </p:spPr>
        <p:txBody>
          <a:bodyPr wrap="square" rtlCol="0">
            <a:spAutoFit/>
          </a:bodyPr>
          <a:lstStyle/>
          <a:p>
            <a:r>
              <a:rPr lang="es-ES" sz="3600" b="1" dirty="0">
                <a:solidFill>
                  <a:srgbClr val="FF0062"/>
                </a:solidFill>
                <a:latin typeface="Ubuntu" panose="020B0504030602030204" pitchFamily="34" charset="0"/>
              </a:rPr>
              <a:t>Ejercicios</a:t>
            </a:r>
          </a:p>
        </p:txBody>
      </p:sp>
      <p:pic>
        <p:nvPicPr>
          <p:cNvPr id="29" name="Imagen 28" descr="Imagen que contiene dibujo, luz&#10;&#10;Descripción generada automáticamente">
            <a:extLst>
              <a:ext uri="{FF2B5EF4-FFF2-40B4-BE49-F238E27FC236}">
                <a16:creationId xmlns:a16="http://schemas.microsoft.com/office/drawing/2014/main" id="{8CF5CE72-B2F4-4E38-8695-A9B667E392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6181" y="612332"/>
            <a:ext cx="838571" cy="834844"/>
          </a:xfrm>
          <a:prstGeom prst="rect">
            <a:avLst/>
          </a:prstGeom>
        </p:spPr>
      </p:pic>
      <p:sp>
        <p:nvSpPr>
          <p:cNvPr id="5" name="Rectángulo: esquinas redondeadas 4">
            <a:extLst>
              <a:ext uri="{FF2B5EF4-FFF2-40B4-BE49-F238E27FC236}">
                <a16:creationId xmlns:a16="http://schemas.microsoft.com/office/drawing/2014/main" id="{ADFD5ECE-F2FC-4643-8FD9-975F730EA7B6}"/>
              </a:ext>
            </a:extLst>
          </p:cNvPr>
          <p:cNvSpPr/>
          <p:nvPr/>
        </p:nvSpPr>
        <p:spPr>
          <a:xfrm>
            <a:off x="3366052" y="631501"/>
            <a:ext cx="5459896" cy="461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Diagrama de Clases – Clase Conexión</a:t>
            </a:r>
            <a:endParaRPr lang="es-CO" dirty="0"/>
          </a:p>
        </p:txBody>
      </p:sp>
      <p:sp>
        <p:nvSpPr>
          <p:cNvPr id="8" name="CuadroTexto 7">
            <a:extLst>
              <a:ext uri="{FF2B5EF4-FFF2-40B4-BE49-F238E27FC236}">
                <a16:creationId xmlns:a16="http://schemas.microsoft.com/office/drawing/2014/main" id="{1499416C-A282-4E31-A513-A752462BE75F}"/>
              </a:ext>
            </a:extLst>
          </p:cNvPr>
          <p:cNvSpPr txBox="1"/>
          <p:nvPr/>
        </p:nvSpPr>
        <p:spPr>
          <a:xfrm>
            <a:off x="3366052" y="104500"/>
            <a:ext cx="5115339" cy="369332"/>
          </a:xfrm>
          <a:prstGeom prst="rect">
            <a:avLst/>
          </a:prstGeom>
          <a:noFill/>
        </p:spPr>
        <p:txBody>
          <a:bodyPr wrap="square" rtlCol="0">
            <a:spAutoFit/>
          </a:bodyPr>
          <a:lstStyle/>
          <a:p>
            <a:r>
              <a:rPr lang="es-ES" b="1" dirty="0">
                <a:solidFill>
                  <a:srgbClr val="002060"/>
                </a:solidFill>
                <a:latin typeface="Ubuntu" panose="020B0504030602030204" pitchFamily="34" charset="0"/>
              </a:rPr>
              <a:t>Programación Orientada a Objetos </a:t>
            </a:r>
          </a:p>
        </p:txBody>
      </p:sp>
      <p:pic>
        <p:nvPicPr>
          <p:cNvPr id="6" name="Imagen 5" descr="Texto&#10;&#10;Descripción generada automáticamente con confianza baja">
            <a:extLst>
              <a:ext uri="{FF2B5EF4-FFF2-40B4-BE49-F238E27FC236}">
                <a16:creationId xmlns:a16="http://schemas.microsoft.com/office/drawing/2014/main" id="{C12DCCC4-6741-4C55-B89E-291D4AA3C2F4}"/>
              </a:ext>
            </a:extLst>
          </p:cNvPr>
          <p:cNvPicPr>
            <a:picLocks noChangeAspect="1"/>
          </p:cNvPicPr>
          <p:nvPr/>
        </p:nvPicPr>
        <p:blipFill>
          <a:blip r:embed="rId3"/>
          <a:stretch>
            <a:fillRect/>
          </a:stretch>
        </p:blipFill>
        <p:spPr>
          <a:xfrm>
            <a:off x="4305507" y="1353066"/>
            <a:ext cx="2956685" cy="4873433"/>
          </a:xfrm>
          <a:prstGeom prst="rect">
            <a:avLst/>
          </a:prstGeom>
        </p:spPr>
      </p:pic>
    </p:spTree>
    <p:extLst>
      <p:ext uri="{BB962C8B-B14F-4D97-AF65-F5344CB8AC3E}">
        <p14:creationId xmlns:p14="http://schemas.microsoft.com/office/powerpoint/2010/main" val="3549987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DFA6377-AFD3-4E49-99DD-2487EFDDBD5B}"/>
              </a:ext>
            </a:extLst>
          </p:cNvPr>
          <p:cNvSpPr txBox="1"/>
          <p:nvPr/>
        </p:nvSpPr>
        <p:spPr>
          <a:xfrm>
            <a:off x="9319986" y="-33999"/>
            <a:ext cx="2872014" cy="646331"/>
          </a:xfrm>
          <a:prstGeom prst="rect">
            <a:avLst/>
          </a:prstGeom>
          <a:noFill/>
        </p:spPr>
        <p:txBody>
          <a:bodyPr wrap="square" rtlCol="0">
            <a:spAutoFit/>
          </a:bodyPr>
          <a:lstStyle/>
          <a:p>
            <a:r>
              <a:rPr lang="es-ES" sz="3600" b="1" dirty="0">
                <a:solidFill>
                  <a:srgbClr val="FF0062"/>
                </a:solidFill>
                <a:latin typeface="Ubuntu" panose="020B0504030602030204" pitchFamily="34" charset="0"/>
              </a:rPr>
              <a:t>Ejercicios</a:t>
            </a:r>
          </a:p>
        </p:txBody>
      </p:sp>
      <p:pic>
        <p:nvPicPr>
          <p:cNvPr id="29" name="Imagen 28" descr="Imagen que contiene dibujo, luz&#10;&#10;Descripción generada automáticamente">
            <a:extLst>
              <a:ext uri="{FF2B5EF4-FFF2-40B4-BE49-F238E27FC236}">
                <a16:creationId xmlns:a16="http://schemas.microsoft.com/office/drawing/2014/main" id="{8CF5CE72-B2F4-4E38-8695-A9B667E392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6181" y="612332"/>
            <a:ext cx="838571" cy="834844"/>
          </a:xfrm>
          <a:prstGeom prst="rect">
            <a:avLst/>
          </a:prstGeom>
        </p:spPr>
      </p:pic>
      <p:sp>
        <p:nvSpPr>
          <p:cNvPr id="5" name="Rectángulo: esquinas redondeadas 4">
            <a:extLst>
              <a:ext uri="{FF2B5EF4-FFF2-40B4-BE49-F238E27FC236}">
                <a16:creationId xmlns:a16="http://schemas.microsoft.com/office/drawing/2014/main" id="{ADFD5ECE-F2FC-4643-8FD9-975F730EA7B6}"/>
              </a:ext>
            </a:extLst>
          </p:cNvPr>
          <p:cNvSpPr/>
          <p:nvPr/>
        </p:nvSpPr>
        <p:spPr>
          <a:xfrm>
            <a:off x="3366052" y="631501"/>
            <a:ext cx="5459896" cy="461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Diagrama de Clases – Clase SQL (ejecutar sentencias </a:t>
            </a:r>
            <a:r>
              <a:rPr lang="es-ES" dirty="0" err="1"/>
              <a:t>sql</a:t>
            </a:r>
            <a:r>
              <a:rPr lang="es-ES" dirty="0"/>
              <a:t>)</a:t>
            </a:r>
            <a:endParaRPr lang="es-CO" dirty="0"/>
          </a:p>
        </p:txBody>
      </p:sp>
      <p:sp>
        <p:nvSpPr>
          <p:cNvPr id="8" name="CuadroTexto 7">
            <a:extLst>
              <a:ext uri="{FF2B5EF4-FFF2-40B4-BE49-F238E27FC236}">
                <a16:creationId xmlns:a16="http://schemas.microsoft.com/office/drawing/2014/main" id="{1499416C-A282-4E31-A513-A752462BE75F}"/>
              </a:ext>
            </a:extLst>
          </p:cNvPr>
          <p:cNvSpPr txBox="1"/>
          <p:nvPr/>
        </p:nvSpPr>
        <p:spPr>
          <a:xfrm>
            <a:off x="3366052" y="104500"/>
            <a:ext cx="5115339" cy="369332"/>
          </a:xfrm>
          <a:prstGeom prst="rect">
            <a:avLst/>
          </a:prstGeom>
          <a:noFill/>
        </p:spPr>
        <p:txBody>
          <a:bodyPr wrap="square" rtlCol="0">
            <a:spAutoFit/>
          </a:bodyPr>
          <a:lstStyle/>
          <a:p>
            <a:r>
              <a:rPr lang="es-ES" b="1" dirty="0">
                <a:solidFill>
                  <a:srgbClr val="002060"/>
                </a:solidFill>
                <a:latin typeface="Ubuntu" panose="020B0504030602030204" pitchFamily="34" charset="0"/>
              </a:rPr>
              <a:t>Programación Orientada a Objetos </a:t>
            </a:r>
          </a:p>
        </p:txBody>
      </p:sp>
      <p:pic>
        <p:nvPicPr>
          <p:cNvPr id="6" name="Imagen 5" descr="Tabla&#10;&#10;Descripción generada automáticamente">
            <a:extLst>
              <a:ext uri="{FF2B5EF4-FFF2-40B4-BE49-F238E27FC236}">
                <a16:creationId xmlns:a16="http://schemas.microsoft.com/office/drawing/2014/main" id="{0D7EA4D5-9114-455B-A033-3DCF48E0537A}"/>
              </a:ext>
            </a:extLst>
          </p:cNvPr>
          <p:cNvPicPr>
            <a:picLocks noChangeAspect="1"/>
          </p:cNvPicPr>
          <p:nvPr/>
        </p:nvPicPr>
        <p:blipFill>
          <a:blip r:embed="rId3"/>
          <a:stretch>
            <a:fillRect/>
          </a:stretch>
        </p:blipFill>
        <p:spPr>
          <a:xfrm>
            <a:off x="4735892" y="1801784"/>
            <a:ext cx="2870856" cy="3422213"/>
          </a:xfrm>
          <a:prstGeom prst="rect">
            <a:avLst/>
          </a:prstGeom>
        </p:spPr>
      </p:pic>
    </p:spTree>
    <p:extLst>
      <p:ext uri="{BB962C8B-B14F-4D97-AF65-F5344CB8AC3E}">
        <p14:creationId xmlns:p14="http://schemas.microsoft.com/office/powerpoint/2010/main" val="3699874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DFA6377-AFD3-4E49-99DD-2487EFDDBD5B}"/>
              </a:ext>
            </a:extLst>
          </p:cNvPr>
          <p:cNvSpPr txBox="1"/>
          <p:nvPr/>
        </p:nvSpPr>
        <p:spPr>
          <a:xfrm>
            <a:off x="9319986" y="-33999"/>
            <a:ext cx="2872014" cy="646331"/>
          </a:xfrm>
          <a:prstGeom prst="rect">
            <a:avLst/>
          </a:prstGeom>
          <a:noFill/>
        </p:spPr>
        <p:txBody>
          <a:bodyPr wrap="square" rtlCol="0">
            <a:spAutoFit/>
          </a:bodyPr>
          <a:lstStyle/>
          <a:p>
            <a:r>
              <a:rPr lang="es-ES" sz="3600" b="1" dirty="0">
                <a:solidFill>
                  <a:srgbClr val="FF0062"/>
                </a:solidFill>
                <a:latin typeface="Ubuntu" panose="020B0504030602030204" pitchFamily="34" charset="0"/>
              </a:rPr>
              <a:t>Ejercicios</a:t>
            </a:r>
          </a:p>
        </p:txBody>
      </p:sp>
      <p:pic>
        <p:nvPicPr>
          <p:cNvPr id="29" name="Imagen 28" descr="Imagen que contiene dibujo, luz&#10;&#10;Descripción generada automáticamente">
            <a:extLst>
              <a:ext uri="{FF2B5EF4-FFF2-40B4-BE49-F238E27FC236}">
                <a16:creationId xmlns:a16="http://schemas.microsoft.com/office/drawing/2014/main" id="{8CF5CE72-B2F4-4E38-8695-A9B667E392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6181" y="612332"/>
            <a:ext cx="838571" cy="834844"/>
          </a:xfrm>
          <a:prstGeom prst="rect">
            <a:avLst/>
          </a:prstGeom>
        </p:spPr>
      </p:pic>
      <p:sp>
        <p:nvSpPr>
          <p:cNvPr id="5" name="Rectángulo: esquinas redondeadas 4">
            <a:extLst>
              <a:ext uri="{FF2B5EF4-FFF2-40B4-BE49-F238E27FC236}">
                <a16:creationId xmlns:a16="http://schemas.microsoft.com/office/drawing/2014/main" id="{ADFD5ECE-F2FC-4643-8FD9-975F730EA7B6}"/>
              </a:ext>
            </a:extLst>
          </p:cNvPr>
          <p:cNvSpPr/>
          <p:nvPr/>
        </p:nvSpPr>
        <p:spPr>
          <a:xfrm>
            <a:off x="3366052" y="631501"/>
            <a:ext cx="5459896" cy="461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Programación– Clase Conexión</a:t>
            </a:r>
            <a:endParaRPr lang="es-CO" dirty="0"/>
          </a:p>
        </p:txBody>
      </p:sp>
      <p:sp>
        <p:nvSpPr>
          <p:cNvPr id="8" name="CuadroTexto 7">
            <a:extLst>
              <a:ext uri="{FF2B5EF4-FFF2-40B4-BE49-F238E27FC236}">
                <a16:creationId xmlns:a16="http://schemas.microsoft.com/office/drawing/2014/main" id="{1499416C-A282-4E31-A513-A752462BE75F}"/>
              </a:ext>
            </a:extLst>
          </p:cNvPr>
          <p:cNvSpPr txBox="1"/>
          <p:nvPr/>
        </p:nvSpPr>
        <p:spPr>
          <a:xfrm>
            <a:off x="3366052" y="104500"/>
            <a:ext cx="5115339" cy="369332"/>
          </a:xfrm>
          <a:prstGeom prst="rect">
            <a:avLst/>
          </a:prstGeom>
          <a:noFill/>
        </p:spPr>
        <p:txBody>
          <a:bodyPr wrap="square" rtlCol="0">
            <a:spAutoFit/>
          </a:bodyPr>
          <a:lstStyle/>
          <a:p>
            <a:r>
              <a:rPr lang="es-ES" b="1" dirty="0">
                <a:solidFill>
                  <a:srgbClr val="002060"/>
                </a:solidFill>
                <a:latin typeface="Ubuntu" panose="020B0504030602030204" pitchFamily="34" charset="0"/>
              </a:rPr>
              <a:t>Programación Orientada a Objetos </a:t>
            </a:r>
          </a:p>
        </p:txBody>
      </p:sp>
      <p:pic>
        <p:nvPicPr>
          <p:cNvPr id="11" name="Imagen 10" descr="Interfaz de usuario gráfica, Texto&#10;&#10;Descripción generada automáticamente con confianza media">
            <a:extLst>
              <a:ext uri="{FF2B5EF4-FFF2-40B4-BE49-F238E27FC236}">
                <a16:creationId xmlns:a16="http://schemas.microsoft.com/office/drawing/2014/main" id="{7F0A3FDF-D609-49C3-BAEA-A666D1D041B4}"/>
              </a:ext>
            </a:extLst>
          </p:cNvPr>
          <p:cNvPicPr>
            <a:picLocks noChangeAspect="1"/>
          </p:cNvPicPr>
          <p:nvPr/>
        </p:nvPicPr>
        <p:blipFill>
          <a:blip r:embed="rId3"/>
          <a:stretch>
            <a:fillRect/>
          </a:stretch>
        </p:blipFill>
        <p:spPr>
          <a:xfrm>
            <a:off x="238783" y="1161273"/>
            <a:ext cx="4361135" cy="5258106"/>
          </a:xfrm>
          <a:prstGeom prst="rect">
            <a:avLst/>
          </a:prstGeom>
        </p:spPr>
      </p:pic>
      <p:pic>
        <p:nvPicPr>
          <p:cNvPr id="13" name="Imagen 12" descr="Interfaz de usuario gráfica, Texto, Aplicación, Correo electrónico&#10;&#10;Descripción generada automáticamente">
            <a:extLst>
              <a:ext uri="{FF2B5EF4-FFF2-40B4-BE49-F238E27FC236}">
                <a16:creationId xmlns:a16="http://schemas.microsoft.com/office/drawing/2014/main" id="{23DBB5B1-90F4-480C-97D9-7D36B84B6885}"/>
              </a:ext>
            </a:extLst>
          </p:cNvPr>
          <p:cNvPicPr>
            <a:picLocks noChangeAspect="1"/>
          </p:cNvPicPr>
          <p:nvPr/>
        </p:nvPicPr>
        <p:blipFill>
          <a:blip r:embed="rId4"/>
          <a:stretch>
            <a:fillRect/>
          </a:stretch>
        </p:blipFill>
        <p:spPr>
          <a:xfrm>
            <a:off x="4719309" y="1447176"/>
            <a:ext cx="7353300" cy="4686300"/>
          </a:xfrm>
          <a:prstGeom prst="rect">
            <a:avLst/>
          </a:prstGeom>
        </p:spPr>
      </p:pic>
    </p:spTree>
    <p:extLst>
      <p:ext uri="{BB962C8B-B14F-4D97-AF65-F5344CB8AC3E}">
        <p14:creationId xmlns:p14="http://schemas.microsoft.com/office/powerpoint/2010/main" val="1775624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DFA6377-AFD3-4E49-99DD-2487EFDDBD5B}"/>
              </a:ext>
            </a:extLst>
          </p:cNvPr>
          <p:cNvSpPr txBox="1"/>
          <p:nvPr/>
        </p:nvSpPr>
        <p:spPr>
          <a:xfrm>
            <a:off x="9319986" y="-33999"/>
            <a:ext cx="2872014" cy="646331"/>
          </a:xfrm>
          <a:prstGeom prst="rect">
            <a:avLst/>
          </a:prstGeom>
          <a:noFill/>
        </p:spPr>
        <p:txBody>
          <a:bodyPr wrap="square" rtlCol="0">
            <a:spAutoFit/>
          </a:bodyPr>
          <a:lstStyle/>
          <a:p>
            <a:r>
              <a:rPr lang="es-ES" sz="3600" b="1" dirty="0">
                <a:solidFill>
                  <a:srgbClr val="FF0062"/>
                </a:solidFill>
                <a:latin typeface="Ubuntu" panose="020B0504030602030204" pitchFamily="34" charset="0"/>
              </a:rPr>
              <a:t>Ejercicios</a:t>
            </a:r>
          </a:p>
        </p:txBody>
      </p:sp>
      <p:pic>
        <p:nvPicPr>
          <p:cNvPr id="29" name="Imagen 28" descr="Imagen que contiene dibujo, luz&#10;&#10;Descripción generada automáticamente">
            <a:extLst>
              <a:ext uri="{FF2B5EF4-FFF2-40B4-BE49-F238E27FC236}">
                <a16:creationId xmlns:a16="http://schemas.microsoft.com/office/drawing/2014/main" id="{8CF5CE72-B2F4-4E38-8695-A9B667E392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6181" y="612332"/>
            <a:ext cx="838571" cy="834844"/>
          </a:xfrm>
          <a:prstGeom prst="rect">
            <a:avLst/>
          </a:prstGeom>
        </p:spPr>
      </p:pic>
      <p:sp>
        <p:nvSpPr>
          <p:cNvPr id="5" name="Rectángulo: esquinas redondeadas 4">
            <a:extLst>
              <a:ext uri="{FF2B5EF4-FFF2-40B4-BE49-F238E27FC236}">
                <a16:creationId xmlns:a16="http://schemas.microsoft.com/office/drawing/2014/main" id="{ADFD5ECE-F2FC-4643-8FD9-975F730EA7B6}"/>
              </a:ext>
            </a:extLst>
          </p:cNvPr>
          <p:cNvSpPr/>
          <p:nvPr/>
        </p:nvSpPr>
        <p:spPr>
          <a:xfrm>
            <a:off x="3366052" y="631501"/>
            <a:ext cx="5459896" cy="461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Programación -  Clase SQL (ejecutar sentencias </a:t>
            </a:r>
            <a:r>
              <a:rPr lang="es-ES" dirty="0" err="1"/>
              <a:t>sql</a:t>
            </a:r>
            <a:r>
              <a:rPr lang="es-ES" dirty="0"/>
              <a:t>)</a:t>
            </a:r>
            <a:endParaRPr lang="es-CO" dirty="0"/>
          </a:p>
        </p:txBody>
      </p:sp>
      <p:sp>
        <p:nvSpPr>
          <p:cNvPr id="8" name="CuadroTexto 7">
            <a:extLst>
              <a:ext uri="{FF2B5EF4-FFF2-40B4-BE49-F238E27FC236}">
                <a16:creationId xmlns:a16="http://schemas.microsoft.com/office/drawing/2014/main" id="{1499416C-A282-4E31-A513-A752462BE75F}"/>
              </a:ext>
            </a:extLst>
          </p:cNvPr>
          <p:cNvSpPr txBox="1"/>
          <p:nvPr/>
        </p:nvSpPr>
        <p:spPr>
          <a:xfrm>
            <a:off x="3366052" y="104500"/>
            <a:ext cx="5115339" cy="369332"/>
          </a:xfrm>
          <a:prstGeom prst="rect">
            <a:avLst/>
          </a:prstGeom>
          <a:noFill/>
        </p:spPr>
        <p:txBody>
          <a:bodyPr wrap="square" rtlCol="0">
            <a:spAutoFit/>
          </a:bodyPr>
          <a:lstStyle/>
          <a:p>
            <a:r>
              <a:rPr lang="es-ES" b="1" dirty="0">
                <a:solidFill>
                  <a:srgbClr val="002060"/>
                </a:solidFill>
                <a:latin typeface="Ubuntu" panose="020B0504030602030204" pitchFamily="34" charset="0"/>
              </a:rPr>
              <a:t>Programación Orientada a Objetos </a:t>
            </a:r>
          </a:p>
        </p:txBody>
      </p:sp>
      <p:pic>
        <p:nvPicPr>
          <p:cNvPr id="6" name="Imagen 5" descr="Interfaz de usuario gráfica, Texto&#10;&#10;Descripción generada automáticamente con confianza media">
            <a:extLst>
              <a:ext uri="{FF2B5EF4-FFF2-40B4-BE49-F238E27FC236}">
                <a16:creationId xmlns:a16="http://schemas.microsoft.com/office/drawing/2014/main" id="{57607D2B-2218-4C8C-A810-0A74C3C61BBC}"/>
              </a:ext>
            </a:extLst>
          </p:cNvPr>
          <p:cNvPicPr>
            <a:picLocks noChangeAspect="1"/>
          </p:cNvPicPr>
          <p:nvPr/>
        </p:nvPicPr>
        <p:blipFill>
          <a:blip r:embed="rId3"/>
          <a:stretch>
            <a:fillRect/>
          </a:stretch>
        </p:blipFill>
        <p:spPr>
          <a:xfrm>
            <a:off x="150743" y="1447176"/>
            <a:ext cx="4104784" cy="4436789"/>
          </a:xfrm>
          <a:prstGeom prst="rect">
            <a:avLst/>
          </a:prstGeom>
        </p:spPr>
      </p:pic>
      <p:pic>
        <p:nvPicPr>
          <p:cNvPr id="9" name="Imagen 8" descr="Interfaz de usuario gráfica, Texto, Aplicación, Correo electrónico&#10;&#10;Descripción generada automáticamente">
            <a:extLst>
              <a:ext uri="{FF2B5EF4-FFF2-40B4-BE49-F238E27FC236}">
                <a16:creationId xmlns:a16="http://schemas.microsoft.com/office/drawing/2014/main" id="{4C11CBAD-680D-4F9E-9752-B2E57B80F36B}"/>
              </a:ext>
            </a:extLst>
          </p:cNvPr>
          <p:cNvPicPr>
            <a:picLocks noChangeAspect="1"/>
          </p:cNvPicPr>
          <p:nvPr/>
        </p:nvPicPr>
        <p:blipFill>
          <a:blip r:embed="rId4"/>
          <a:stretch>
            <a:fillRect/>
          </a:stretch>
        </p:blipFill>
        <p:spPr>
          <a:xfrm>
            <a:off x="4582767" y="1447176"/>
            <a:ext cx="6286500" cy="4391025"/>
          </a:xfrm>
          <a:prstGeom prst="rect">
            <a:avLst/>
          </a:prstGeom>
        </p:spPr>
      </p:pic>
    </p:spTree>
    <p:extLst>
      <p:ext uri="{BB962C8B-B14F-4D97-AF65-F5344CB8AC3E}">
        <p14:creationId xmlns:p14="http://schemas.microsoft.com/office/powerpoint/2010/main" val="3887980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DFA6377-AFD3-4E49-99DD-2487EFDDBD5B}"/>
              </a:ext>
            </a:extLst>
          </p:cNvPr>
          <p:cNvSpPr txBox="1"/>
          <p:nvPr/>
        </p:nvSpPr>
        <p:spPr>
          <a:xfrm>
            <a:off x="9319986" y="-33999"/>
            <a:ext cx="2872014" cy="646331"/>
          </a:xfrm>
          <a:prstGeom prst="rect">
            <a:avLst/>
          </a:prstGeom>
          <a:noFill/>
        </p:spPr>
        <p:txBody>
          <a:bodyPr wrap="square" rtlCol="0">
            <a:spAutoFit/>
          </a:bodyPr>
          <a:lstStyle/>
          <a:p>
            <a:r>
              <a:rPr lang="es-ES" sz="3600" b="1" dirty="0">
                <a:solidFill>
                  <a:srgbClr val="FF0062"/>
                </a:solidFill>
                <a:latin typeface="Ubuntu" panose="020B0504030602030204" pitchFamily="34" charset="0"/>
              </a:rPr>
              <a:t>Ejercicios</a:t>
            </a:r>
          </a:p>
        </p:txBody>
      </p:sp>
      <p:pic>
        <p:nvPicPr>
          <p:cNvPr id="29" name="Imagen 28" descr="Imagen que contiene dibujo, luz&#10;&#10;Descripción generada automáticamente">
            <a:extLst>
              <a:ext uri="{FF2B5EF4-FFF2-40B4-BE49-F238E27FC236}">
                <a16:creationId xmlns:a16="http://schemas.microsoft.com/office/drawing/2014/main" id="{8CF5CE72-B2F4-4E38-8695-A9B667E392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6181" y="612332"/>
            <a:ext cx="838571" cy="834844"/>
          </a:xfrm>
          <a:prstGeom prst="rect">
            <a:avLst/>
          </a:prstGeom>
        </p:spPr>
      </p:pic>
      <p:sp>
        <p:nvSpPr>
          <p:cNvPr id="5" name="Rectángulo: esquinas redondeadas 4">
            <a:extLst>
              <a:ext uri="{FF2B5EF4-FFF2-40B4-BE49-F238E27FC236}">
                <a16:creationId xmlns:a16="http://schemas.microsoft.com/office/drawing/2014/main" id="{ADFD5ECE-F2FC-4643-8FD9-975F730EA7B6}"/>
              </a:ext>
            </a:extLst>
          </p:cNvPr>
          <p:cNvSpPr/>
          <p:nvPr/>
        </p:nvSpPr>
        <p:spPr>
          <a:xfrm>
            <a:off x="3366052" y="631501"/>
            <a:ext cx="5618922" cy="461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GUI – Interfaz Grafica con el Usuario Swing-</a:t>
            </a:r>
            <a:r>
              <a:rPr lang="es-ES" dirty="0" err="1"/>
              <a:t>Jframe</a:t>
            </a:r>
            <a:endParaRPr lang="es-CO" dirty="0"/>
          </a:p>
        </p:txBody>
      </p:sp>
      <p:sp>
        <p:nvSpPr>
          <p:cNvPr id="8" name="CuadroTexto 7">
            <a:extLst>
              <a:ext uri="{FF2B5EF4-FFF2-40B4-BE49-F238E27FC236}">
                <a16:creationId xmlns:a16="http://schemas.microsoft.com/office/drawing/2014/main" id="{1499416C-A282-4E31-A513-A752462BE75F}"/>
              </a:ext>
            </a:extLst>
          </p:cNvPr>
          <p:cNvSpPr txBox="1"/>
          <p:nvPr/>
        </p:nvSpPr>
        <p:spPr>
          <a:xfrm>
            <a:off x="3617843" y="104500"/>
            <a:ext cx="5115339" cy="369332"/>
          </a:xfrm>
          <a:prstGeom prst="rect">
            <a:avLst/>
          </a:prstGeom>
          <a:noFill/>
        </p:spPr>
        <p:txBody>
          <a:bodyPr wrap="square" rtlCol="0">
            <a:spAutoFit/>
          </a:bodyPr>
          <a:lstStyle/>
          <a:p>
            <a:r>
              <a:rPr lang="es-ES" b="1" dirty="0">
                <a:solidFill>
                  <a:srgbClr val="002060"/>
                </a:solidFill>
                <a:latin typeface="Ubuntu" panose="020B0504030602030204" pitchFamily="34" charset="0"/>
              </a:rPr>
              <a:t>Conexión con la BD</a:t>
            </a:r>
          </a:p>
        </p:txBody>
      </p:sp>
      <p:pic>
        <p:nvPicPr>
          <p:cNvPr id="6" name="Imagen 5" descr="Interfaz de usuario gráfica&#10;&#10;Descripción generada automáticamente">
            <a:extLst>
              <a:ext uri="{FF2B5EF4-FFF2-40B4-BE49-F238E27FC236}">
                <a16:creationId xmlns:a16="http://schemas.microsoft.com/office/drawing/2014/main" id="{498B0A4D-EEEE-4EFE-B6A3-BE5CFB6A7C75}"/>
              </a:ext>
            </a:extLst>
          </p:cNvPr>
          <p:cNvPicPr>
            <a:picLocks noChangeAspect="1"/>
          </p:cNvPicPr>
          <p:nvPr/>
        </p:nvPicPr>
        <p:blipFill>
          <a:blip r:embed="rId3"/>
          <a:stretch>
            <a:fillRect/>
          </a:stretch>
        </p:blipFill>
        <p:spPr>
          <a:xfrm>
            <a:off x="3366052" y="1447176"/>
            <a:ext cx="5295900" cy="4633913"/>
          </a:xfrm>
          <a:prstGeom prst="rect">
            <a:avLst/>
          </a:prstGeom>
        </p:spPr>
      </p:pic>
    </p:spTree>
    <p:extLst>
      <p:ext uri="{BB962C8B-B14F-4D97-AF65-F5344CB8AC3E}">
        <p14:creationId xmlns:p14="http://schemas.microsoft.com/office/powerpoint/2010/main" val="34670126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DFA6377-AFD3-4E49-99DD-2487EFDDBD5B}"/>
              </a:ext>
            </a:extLst>
          </p:cNvPr>
          <p:cNvSpPr txBox="1"/>
          <p:nvPr/>
        </p:nvSpPr>
        <p:spPr>
          <a:xfrm>
            <a:off x="9319986" y="-33999"/>
            <a:ext cx="2872014" cy="646331"/>
          </a:xfrm>
          <a:prstGeom prst="rect">
            <a:avLst/>
          </a:prstGeom>
          <a:noFill/>
        </p:spPr>
        <p:txBody>
          <a:bodyPr wrap="square" rtlCol="0">
            <a:spAutoFit/>
          </a:bodyPr>
          <a:lstStyle/>
          <a:p>
            <a:r>
              <a:rPr lang="es-ES" sz="3600" b="1" dirty="0">
                <a:solidFill>
                  <a:srgbClr val="FF0062"/>
                </a:solidFill>
                <a:latin typeface="Ubuntu" panose="020B0504030602030204" pitchFamily="34" charset="0"/>
              </a:rPr>
              <a:t>Ejercicios</a:t>
            </a:r>
          </a:p>
        </p:txBody>
      </p:sp>
      <p:pic>
        <p:nvPicPr>
          <p:cNvPr id="29" name="Imagen 28" descr="Imagen que contiene dibujo, luz&#10;&#10;Descripción generada automáticamente">
            <a:extLst>
              <a:ext uri="{FF2B5EF4-FFF2-40B4-BE49-F238E27FC236}">
                <a16:creationId xmlns:a16="http://schemas.microsoft.com/office/drawing/2014/main" id="{8CF5CE72-B2F4-4E38-8695-A9B667E392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6181" y="612332"/>
            <a:ext cx="838571" cy="834844"/>
          </a:xfrm>
          <a:prstGeom prst="rect">
            <a:avLst/>
          </a:prstGeom>
        </p:spPr>
      </p:pic>
      <p:sp>
        <p:nvSpPr>
          <p:cNvPr id="5" name="Rectángulo: esquinas redondeadas 4">
            <a:extLst>
              <a:ext uri="{FF2B5EF4-FFF2-40B4-BE49-F238E27FC236}">
                <a16:creationId xmlns:a16="http://schemas.microsoft.com/office/drawing/2014/main" id="{ADFD5ECE-F2FC-4643-8FD9-975F730EA7B6}"/>
              </a:ext>
            </a:extLst>
          </p:cNvPr>
          <p:cNvSpPr/>
          <p:nvPr/>
        </p:nvSpPr>
        <p:spPr>
          <a:xfrm>
            <a:off x="3366052" y="631501"/>
            <a:ext cx="5459896" cy="461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Programación Eventos</a:t>
            </a:r>
            <a:endParaRPr lang="es-CO" dirty="0"/>
          </a:p>
        </p:txBody>
      </p:sp>
      <p:sp>
        <p:nvSpPr>
          <p:cNvPr id="8" name="CuadroTexto 7">
            <a:extLst>
              <a:ext uri="{FF2B5EF4-FFF2-40B4-BE49-F238E27FC236}">
                <a16:creationId xmlns:a16="http://schemas.microsoft.com/office/drawing/2014/main" id="{1499416C-A282-4E31-A513-A752462BE75F}"/>
              </a:ext>
            </a:extLst>
          </p:cNvPr>
          <p:cNvSpPr txBox="1"/>
          <p:nvPr/>
        </p:nvSpPr>
        <p:spPr>
          <a:xfrm>
            <a:off x="3366052" y="104500"/>
            <a:ext cx="5115339" cy="369332"/>
          </a:xfrm>
          <a:prstGeom prst="rect">
            <a:avLst/>
          </a:prstGeom>
          <a:noFill/>
        </p:spPr>
        <p:txBody>
          <a:bodyPr wrap="square" rtlCol="0">
            <a:spAutoFit/>
          </a:bodyPr>
          <a:lstStyle/>
          <a:p>
            <a:r>
              <a:rPr lang="es-ES" b="1" dirty="0">
                <a:solidFill>
                  <a:srgbClr val="002060"/>
                </a:solidFill>
                <a:latin typeface="Ubuntu" panose="020B0504030602030204" pitchFamily="34" charset="0"/>
              </a:rPr>
              <a:t>Programación Orientada a Objetos </a:t>
            </a:r>
          </a:p>
        </p:txBody>
      </p:sp>
      <p:pic>
        <p:nvPicPr>
          <p:cNvPr id="6" name="Imagen 5" descr="Interfaz de usuario gráfica, Texto&#10;&#10;Descripción generada automáticamente">
            <a:extLst>
              <a:ext uri="{FF2B5EF4-FFF2-40B4-BE49-F238E27FC236}">
                <a16:creationId xmlns:a16="http://schemas.microsoft.com/office/drawing/2014/main" id="{06A78723-B730-4886-8F1B-228835836BF4}"/>
              </a:ext>
            </a:extLst>
          </p:cNvPr>
          <p:cNvPicPr>
            <a:picLocks noChangeAspect="1"/>
          </p:cNvPicPr>
          <p:nvPr/>
        </p:nvPicPr>
        <p:blipFill>
          <a:blip r:embed="rId3"/>
          <a:stretch>
            <a:fillRect/>
          </a:stretch>
        </p:blipFill>
        <p:spPr>
          <a:xfrm>
            <a:off x="714001" y="1604845"/>
            <a:ext cx="10419439" cy="2820024"/>
          </a:xfrm>
          <a:prstGeom prst="rect">
            <a:avLst/>
          </a:prstGeom>
        </p:spPr>
      </p:pic>
    </p:spTree>
    <p:extLst>
      <p:ext uri="{BB962C8B-B14F-4D97-AF65-F5344CB8AC3E}">
        <p14:creationId xmlns:p14="http://schemas.microsoft.com/office/powerpoint/2010/main" val="42787634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DFA6377-AFD3-4E49-99DD-2487EFDDBD5B}"/>
              </a:ext>
            </a:extLst>
          </p:cNvPr>
          <p:cNvSpPr txBox="1"/>
          <p:nvPr/>
        </p:nvSpPr>
        <p:spPr>
          <a:xfrm>
            <a:off x="9319986" y="-33999"/>
            <a:ext cx="2872014" cy="646331"/>
          </a:xfrm>
          <a:prstGeom prst="rect">
            <a:avLst/>
          </a:prstGeom>
          <a:noFill/>
        </p:spPr>
        <p:txBody>
          <a:bodyPr wrap="square" rtlCol="0">
            <a:spAutoFit/>
          </a:bodyPr>
          <a:lstStyle/>
          <a:p>
            <a:r>
              <a:rPr lang="es-ES" sz="3600" b="1" dirty="0">
                <a:solidFill>
                  <a:srgbClr val="FF0062"/>
                </a:solidFill>
                <a:latin typeface="Ubuntu" panose="020B0504030602030204" pitchFamily="34" charset="0"/>
              </a:rPr>
              <a:t>Ejercicios</a:t>
            </a:r>
          </a:p>
        </p:txBody>
      </p:sp>
      <p:pic>
        <p:nvPicPr>
          <p:cNvPr id="29" name="Imagen 28" descr="Imagen que contiene dibujo, luz&#10;&#10;Descripción generada automáticamente">
            <a:extLst>
              <a:ext uri="{FF2B5EF4-FFF2-40B4-BE49-F238E27FC236}">
                <a16:creationId xmlns:a16="http://schemas.microsoft.com/office/drawing/2014/main" id="{8CF5CE72-B2F4-4E38-8695-A9B667E392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6181" y="612332"/>
            <a:ext cx="838571" cy="834844"/>
          </a:xfrm>
          <a:prstGeom prst="rect">
            <a:avLst/>
          </a:prstGeom>
        </p:spPr>
      </p:pic>
      <p:sp>
        <p:nvSpPr>
          <p:cNvPr id="5" name="Rectángulo: esquinas redondeadas 4">
            <a:extLst>
              <a:ext uri="{FF2B5EF4-FFF2-40B4-BE49-F238E27FC236}">
                <a16:creationId xmlns:a16="http://schemas.microsoft.com/office/drawing/2014/main" id="{ADFD5ECE-F2FC-4643-8FD9-975F730EA7B6}"/>
              </a:ext>
            </a:extLst>
          </p:cNvPr>
          <p:cNvSpPr/>
          <p:nvPr/>
        </p:nvSpPr>
        <p:spPr>
          <a:xfrm>
            <a:off x="3366052" y="631501"/>
            <a:ext cx="5459896" cy="461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Programación Eventos</a:t>
            </a:r>
            <a:endParaRPr lang="es-CO" dirty="0"/>
          </a:p>
        </p:txBody>
      </p:sp>
      <p:sp>
        <p:nvSpPr>
          <p:cNvPr id="8" name="CuadroTexto 7">
            <a:extLst>
              <a:ext uri="{FF2B5EF4-FFF2-40B4-BE49-F238E27FC236}">
                <a16:creationId xmlns:a16="http://schemas.microsoft.com/office/drawing/2014/main" id="{1499416C-A282-4E31-A513-A752462BE75F}"/>
              </a:ext>
            </a:extLst>
          </p:cNvPr>
          <p:cNvSpPr txBox="1"/>
          <p:nvPr/>
        </p:nvSpPr>
        <p:spPr>
          <a:xfrm>
            <a:off x="3366052" y="104500"/>
            <a:ext cx="5115339" cy="369332"/>
          </a:xfrm>
          <a:prstGeom prst="rect">
            <a:avLst/>
          </a:prstGeom>
          <a:noFill/>
        </p:spPr>
        <p:txBody>
          <a:bodyPr wrap="square" rtlCol="0">
            <a:spAutoFit/>
          </a:bodyPr>
          <a:lstStyle/>
          <a:p>
            <a:r>
              <a:rPr lang="es-ES" b="1" dirty="0">
                <a:solidFill>
                  <a:srgbClr val="002060"/>
                </a:solidFill>
                <a:latin typeface="Ubuntu" panose="020B0504030602030204" pitchFamily="34" charset="0"/>
              </a:rPr>
              <a:t>Programación Orientada a Objetos </a:t>
            </a:r>
          </a:p>
        </p:txBody>
      </p:sp>
      <p:pic>
        <p:nvPicPr>
          <p:cNvPr id="6" name="Imagen 5" descr="Interfaz de usuario gráfica, Texto, Aplicación&#10;&#10;Descripción generada automáticamente">
            <a:extLst>
              <a:ext uri="{FF2B5EF4-FFF2-40B4-BE49-F238E27FC236}">
                <a16:creationId xmlns:a16="http://schemas.microsoft.com/office/drawing/2014/main" id="{96E323F9-4248-4A76-B543-10522E0C6234}"/>
              </a:ext>
            </a:extLst>
          </p:cNvPr>
          <p:cNvPicPr>
            <a:picLocks noChangeAspect="1"/>
          </p:cNvPicPr>
          <p:nvPr/>
        </p:nvPicPr>
        <p:blipFill>
          <a:blip r:embed="rId3"/>
          <a:stretch>
            <a:fillRect/>
          </a:stretch>
        </p:blipFill>
        <p:spPr>
          <a:xfrm>
            <a:off x="1540854" y="2194878"/>
            <a:ext cx="9110292" cy="2245623"/>
          </a:xfrm>
          <a:prstGeom prst="rect">
            <a:avLst/>
          </a:prstGeom>
        </p:spPr>
      </p:pic>
    </p:spTree>
    <p:extLst>
      <p:ext uri="{BB962C8B-B14F-4D97-AF65-F5344CB8AC3E}">
        <p14:creationId xmlns:p14="http://schemas.microsoft.com/office/powerpoint/2010/main" val="3279921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DFA6377-AFD3-4E49-99DD-2487EFDDBD5B}"/>
              </a:ext>
            </a:extLst>
          </p:cNvPr>
          <p:cNvSpPr txBox="1"/>
          <p:nvPr/>
        </p:nvSpPr>
        <p:spPr>
          <a:xfrm>
            <a:off x="9319986" y="-33999"/>
            <a:ext cx="2872014" cy="646331"/>
          </a:xfrm>
          <a:prstGeom prst="rect">
            <a:avLst/>
          </a:prstGeom>
          <a:noFill/>
        </p:spPr>
        <p:txBody>
          <a:bodyPr wrap="square" rtlCol="0">
            <a:spAutoFit/>
          </a:bodyPr>
          <a:lstStyle/>
          <a:p>
            <a:r>
              <a:rPr lang="es-ES" sz="3600" b="1" dirty="0">
                <a:solidFill>
                  <a:srgbClr val="FF0062"/>
                </a:solidFill>
                <a:latin typeface="Ubuntu" panose="020B0504030602030204" pitchFamily="34" charset="0"/>
              </a:rPr>
              <a:t>Ejercicios</a:t>
            </a:r>
          </a:p>
        </p:txBody>
      </p:sp>
      <p:pic>
        <p:nvPicPr>
          <p:cNvPr id="29" name="Imagen 28" descr="Imagen que contiene dibujo, luz&#10;&#10;Descripción generada automáticamente">
            <a:extLst>
              <a:ext uri="{FF2B5EF4-FFF2-40B4-BE49-F238E27FC236}">
                <a16:creationId xmlns:a16="http://schemas.microsoft.com/office/drawing/2014/main" id="{8CF5CE72-B2F4-4E38-8695-A9B667E392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6181" y="612332"/>
            <a:ext cx="838571" cy="834844"/>
          </a:xfrm>
          <a:prstGeom prst="rect">
            <a:avLst/>
          </a:prstGeom>
        </p:spPr>
      </p:pic>
      <p:sp>
        <p:nvSpPr>
          <p:cNvPr id="5" name="Rectángulo: esquinas redondeadas 4">
            <a:extLst>
              <a:ext uri="{FF2B5EF4-FFF2-40B4-BE49-F238E27FC236}">
                <a16:creationId xmlns:a16="http://schemas.microsoft.com/office/drawing/2014/main" id="{ADFD5ECE-F2FC-4643-8FD9-975F730EA7B6}"/>
              </a:ext>
            </a:extLst>
          </p:cNvPr>
          <p:cNvSpPr/>
          <p:nvPr/>
        </p:nvSpPr>
        <p:spPr>
          <a:xfrm>
            <a:off x="3366052" y="631501"/>
            <a:ext cx="5459896" cy="461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Programación Eventos</a:t>
            </a:r>
            <a:endParaRPr lang="es-CO" dirty="0"/>
          </a:p>
        </p:txBody>
      </p:sp>
      <p:sp>
        <p:nvSpPr>
          <p:cNvPr id="8" name="CuadroTexto 7">
            <a:extLst>
              <a:ext uri="{FF2B5EF4-FFF2-40B4-BE49-F238E27FC236}">
                <a16:creationId xmlns:a16="http://schemas.microsoft.com/office/drawing/2014/main" id="{1499416C-A282-4E31-A513-A752462BE75F}"/>
              </a:ext>
            </a:extLst>
          </p:cNvPr>
          <p:cNvSpPr txBox="1"/>
          <p:nvPr/>
        </p:nvSpPr>
        <p:spPr>
          <a:xfrm>
            <a:off x="3366052" y="104500"/>
            <a:ext cx="5115339" cy="369332"/>
          </a:xfrm>
          <a:prstGeom prst="rect">
            <a:avLst/>
          </a:prstGeom>
          <a:noFill/>
        </p:spPr>
        <p:txBody>
          <a:bodyPr wrap="square" rtlCol="0">
            <a:spAutoFit/>
          </a:bodyPr>
          <a:lstStyle/>
          <a:p>
            <a:r>
              <a:rPr lang="es-ES" b="1" dirty="0">
                <a:solidFill>
                  <a:srgbClr val="002060"/>
                </a:solidFill>
                <a:latin typeface="Ubuntu" panose="020B0504030602030204" pitchFamily="34" charset="0"/>
              </a:rPr>
              <a:t>Programación Orientada a Objetos </a:t>
            </a:r>
          </a:p>
        </p:txBody>
      </p:sp>
      <p:pic>
        <p:nvPicPr>
          <p:cNvPr id="6" name="Imagen 5" descr="Texto, Carta&#10;&#10;Descripción generada automáticamente">
            <a:extLst>
              <a:ext uri="{FF2B5EF4-FFF2-40B4-BE49-F238E27FC236}">
                <a16:creationId xmlns:a16="http://schemas.microsoft.com/office/drawing/2014/main" id="{C3113EBF-2E48-40DA-ACFD-69E7785F46DE}"/>
              </a:ext>
            </a:extLst>
          </p:cNvPr>
          <p:cNvPicPr>
            <a:picLocks noChangeAspect="1"/>
          </p:cNvPicPr>
          <p:nvPr/>
        </p:nvPicPr>
        <p:blipFill>
          <a:blip r:embed="rId3"/>
          <a:stretch>
            <a:fillRect/>
          </a:stretch>
        </p:blipFill>
        <p:spPr>
          <a:xfrm>
            <a:off x="2566594" y="1981924"/>
            <a:ext cx="6714253" cy="3185699"/>
          </a:xfrm>
          <a:prstGeom prst="rect">
            <a:avLst/>
          </a:prstGeom>
        </p:spPr>
      </p:pic>
    </p:spTree>
    <p:extLst>
      <p:ext uri="{BB962C8B-B14F-4D97-AF65-F5344CB8AC3E}">
        <p14:creationId xmlns:p14="http://schemas.microsoft.com/office/powerpoint/2010/main" val="16183857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DFA6377-AFD3-4E49-99DD-2487EFDDBD5B}"/>
              </a:ext>
            </a:extLst>
          </p:cNvPr>
          <p:cNvSpPr txBox="1"/>
          <p:nvPr/>
        </p:nvSpPr>
        <p:spPr>
          <a:xfrm>
            <a:off x="9319986" y="-33999"/>
            <a:ext cx="2872014" cy="646331"/>
          </a:xfrm>
          <a:prstGeom prst="rect">
            <a:avLst/>
          </a:prstGeom>
          <a:noFill/>
        </p:spPr>
        <p:txBody>
          <a:bodyPr wrap="square" rtlCol="0">
            <a:spAutoFit/>
          </a:bodyPr>
          <a:lstStyle/>
          <a:p>
            <a:r>
              <a:rPr lang="es-ES" sz="3600" b="1" dirty="0">
                <a:solidFill>
                  <a:srgbClr val="FF0062"/>
                </a:solidFill>
                <a:latin typeface="Ubuntu" panose="020B0504030602030204" pitchFamily="34" charset="0"/>
              </a:rPr>
              <a:t>Ejercicios</a:t>
            </a:r>
          </a:p>
        </p:txBody>
      </p:sp>
      <p:pic>
        <p:nvPicPr>
          <p:cNvPr id="29" name="Imagen 28" descr="Imagen que contiene dibujo, luz&#10;&#10;Descripción generada automáticamente">
            <a:extLst>
              <a:ext uri="{FF2B5EF4-FFF2-40B4-BE49-F238E27FC236}">
                <a16:creationId xmlns:a16="http://schemas.microsoft.com/office/drawing/2014/main" id="{8CF5CE72-B2F4-4E38-8695-A9B667E392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6181" y="612332"/>
            <a:ext cx="838571" cy="834844"/>
          </a:xfrm>
          <a:prstGeom prst="rect">
            <a:avLst/>
          </a:prstGeom>
        </p:spPr>
      </p:pic>
      <p:sp>
        <p:nvSpPr>
          <p:cNvPr id="5" name="Rectángulo: esquinas redondeadas 4">
            <a:extLst>
              <a:ext uri="{FF2B5EF4-FFF2-40B4-BE49-F238E27FC236}">
                <a16:creationId xmlns:a16="http://schemas.microsoft.com/office/drawing/2014/main" id="{ADFD5ECE-F2FC-4643-8FD9-975F730EA7B6}"/>
              </a:ext>
            </a:extLst>
          </p:cNvPr>
          <p:cNvSpPr/>
          <p:nvPr/>
        </p:nvSpPr>
        <p:spPr>
          <a:xfrm>
            <a:off x="3366052" y="631501"/>
            <a:ext cx="5459896" cy="461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Programación Eventos</a:t>
            </a:r>
            <a:endParaRPr lang="es-CO" dirty="0"/>
          </a:p>
        </p:txBody>
      </p:sp>
      <p:sp>
        <p:nvSpPr>
          <p:cNvPr id="8" name="CuadroTexto 7">
            <a:extLst>
              <a:ext uri="{FF2B5EF4-FFF2-40B4-BE49-F238E27FC236}">
                <a16:creationId xmlns:a16="http://schemas.microsoft.com/office/drawing/2014/main" id="{1499416C-A282-4E31-A513-A752462BE75F}"/>
              </a:ext>
            </a:extLst>
          </p:cNvPr>
          <p:cNvSpPr txBox="1"/>
          <p:nvPr/>
        </p:nvSpPr>
        <p:spPr>
          <a:xfrm>
            <a:off x="3366052" y="104500"/>
            <a:ext cx="5115339" cy="369332"/>
          </a:xfrm>
          <a:prstGeom prst="rect">
            <a:avLst/>
          </a:prstGeom>
          <a:noFill/>
        </p:spPr>
        <p:txBody>
          <a:bodyPr wrap="square" rtlCol="0">
            <a:spAutoFit/>
          </a:bodyPr>
          <a:lstStyle/>
          <a:p>
            <a:r>
              <a:rPr lang="es-ES" b="1" dirty="0">
                <a:solidFill>
                  <a:srgbClr val="002060"/>
                </a:solidFill>
                <a:latin typeface="Ubuntu" panose="020B0504030602030204" pitchFamily="34" charset="0"/>
              </a:rPr>
              <a:t>Programación Orientada a Objetos </a:t>
            </a:r>
          </a:p>
        </p:txBody>
      </p:sp>
      <p:pic>
        <p:nvPicPr>
          <p:cNvPr id="7" name="Imagen 6" descr="Texto&#10;&#10;Descripción generada automáticamente">
            <a:extLst>
              <a:ext uri="{FF2B5EF4-FFF2-40B4-BE49-F238E27FC236}">
                <a16:creationId xmlns:a16="http://schemas.microsoft.com/office/drawing/2014/main" id="{F152BB38-F988-4AA9-B734-B6A79DAE524C}"/>
              </a:ext>
            </a:extLst>
          </p:cNvPr>
          <p:cNvPicPr>
            <a:picLocks noChangeAspect="1"/>
          </p:cNvPicPr>
          <p:nvPr/>
        </p:nvPicPr>
        <p:blipFill>
          <a:blip r:embed="rId3"/>
          <a:stretch>
            <a:fillRect/>
          </a:stretch>
        </p:blipFill>
        <p:spPr>
          <a:xfrm>
            <a:off x="2019092" y="1476375"/>
            <a:ext cx="7403242" cy="4750124"/>
          </a:xfrm>
          <a:prstGeom prst="rect">
            <a:avLst/>
          </a:prstGeom>
        </p:spPr>
      </p:pic>
    </p:spTree>
    <p:extLst>
      <p:ext uri="{BB962C8B-B14F-4D97-AF65-F5344CB8AC3E}">
        <p14:creationId xmlns:p14="http://schemas.microsoft.com/office/powerpoint/2010/main" val="1272740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DFA6377-AFD3-4E49-99DD-2487EFDDBD5B}"/>
              </a:ext>
            </a:extLst>
          </p:cNvPr>
          <p:cNvSpPr txBox="1"/>
          <p:nvPr/>
        </p:nvSpPr>
        <p:spPr>
          <a:xfrm>
            <a:off x="2759107" y="277794"/>
            <a:ext cx="8033583" cy="830997"/>
          </a:xfrm>
          <a:prstGeom prst="rect">
            <a:avLst/>
          </a:prstGeom>
          <a:noFill/>
        </p:spPr>
        <p:txBody>
          <a:bodyPr wrap="square" rtlCol="0">
            <a:spAutoFit/>
          </a:bodyPr>
          <a:lstStyle/>
          <a:p>
            <a:pPr algn="ctr"/>
            <a:r>
              <a:rPr lang="es-ES" sz="2400" b="1" dirty="0">
                <a:solidFill>
                  <a:srgbClr val="FF0000"/>
                </a:solidFill>
                <a:latin typeface="Ubuntu" panose="020B0504030602030204" pitchFamily="34" charset="0"/>
              </a:rPr>
              <a:t>Conexión con la Base de Datos</a:t>
            </a:r>
          </a:p>
          <a:p>
            <a:pPr algn="ctr"/>
            <a:r>
              <a:rPr lang="es-ES" sz="2400" b="1" dirty="0">
                <a:solidFill>
                  <a:srgbClr val="FF0000"/>
                </a:solidFill>
                <a:latin typeface="Ubuntu" panose="020B0504030602030204" pitchFamily="34" charset="0"/>
              </a:rPr>
              <a:t>Java - MySQL</a:t>
            </a:r>
            <a:endParaRPr lang="es-CO" sz="2400" b="1" dirty="0">
              <a:solidFill>
                <a:srgbClr val="FF0000"/>
              </a:solidFill>
              <a:latin typeface="Ubuntu" panose="020B0504030602030204" pitchFamily="34" charset="0"/>
            </a:endParaRPr>
          </a:p>
        </p:txBody>
      </p:sp>
      <p:sp>
        <p:nvSpPr>
          <p:cNvPr id="57" name="CuadroTexto 56">
            <a:extLst>
              <a:ext uri="{FF2B5EF4-FFF2-40B4-BE49-F238E27FC236}">
                <a16:creationId xmlns:a16="http://schemas.microsoft.com/office/drawing/2014/main" id="{CB705CAE-DA6A-4E2E-90D1-833A2E0D3324}"/>
              </a:ext>
            </a:extLst>
          </p:cNvPr>
          <p:cNvSpPr txBox="1"/>
          <p:nvPr/>
        </p:nvSpPr>
        <p:spPr>
          <a:xfrm>
            <a:off x="2085240" y="1289289"/>
            <a:ext cx="8879373" cy="461665"/>
          </a:xfrm>
          <a:prstGeom prst="rect">
            <a:avLst/>
          </a:prstGeom>
          <a:noFill/>
        </p:spPr>
        <p:txBody>
          <a:bodyPr wrap="square" rtlCol="0">
            <a:spAutoFit/>
          </a:bodyPr>
          <a:lstStyle/>
          <a:p>
            <a:r>
              <a:rPr lang="es-ES" sz="2400" b="1" dirty="0">
                <a:solidFill>
                  <a:schemeClr val="accent6">
                    <a:lumMod val="75000"/>
                  </a:schemeClr>
                </a:solidFill>
                <a:latin typeface="Ubuntu" panose="020B0504030602030204" pitchFamily="34" charset="0"/>
              </a:rPr>
              <a:t>Conexión Programa JAVA – Base de Datos MySQL</a:t>
            </a:r>
          </a:p>
        </p:txBody>
      </p:sp>
      <p:grpSp>
        <p:nvGrpSpPr>
          <p:cNvPr id="65" name="Group 32">
            <a:extLst>
              <a:ext uri="{FF2B5EF4-FFF2-40B4-BE49-F238E27FC236}">
                <a16:creationId xmlns:a16="http://schemas.microsoft.com/office/drawing/2014/main" id="{32E71F6E-2E42-491A-B40E-5180CBF922C2}"/>
              </a:ext>
            </a:extLst>
          </p:cNvPr>
          <p:cNvGrpSpPr>
            <a:grpSpLocks/>
          </p:cNvGrpSpPr>
          <p:nvPr/>
        </p:nvGrpSpPr>
        <p:grpSpPr bwMode="auto">
          <a:xfrm>
            <a:off x="1573396" y="1381674"/>
            <a:ext cx="390047" cy="369280"/>
            <a:chOff x="2078" y="1680"/>
            <a:chExt cx="1615" cy="1615"/>
          </a:xfrm>
        </p:grpSpPr>
        <p:sp>
          <p:nvSpPr>
            <p:cNvPr id="66" name="Oval 33">
              <a:extLst>
                <a:ext uri="{FF2B5EF4-FFF2-40B4-BE49-F238E27FC236}">
                  <a16:creationId xmlns:a16="http://schemas.microsoft.com/office/drawing/2014/main" id="{4A0F679C-3604-4097-A217-E3632E143810}"/>
                </a:ext>
              </a:extLst>
            </p:cNvPr>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67" name="Oval 34">
              <a:extLst>
                <a:ext uri="{FF2B5EF4-FFF2-40B4-BE49-F238E27FC236}">
                  <a16:creationId xmlns:a16="http://schemas.microsoft.com/office/drawing/2014/main" id="{59CD3600-DAB0-472A-AF9F-9A8C53B69F5B}"/>
                </a:ext>
              </a:extLst>
            </p:cNvPr>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68" name="Oval 35">
              <a:extLst>
                <a:ext uri="{FF2B5EF4-FFF2-40B4-BE49-F238E27FC236}">
                  <a16:creationId xmlns:a16="http://schemas.microsoft.com/office/drawing/2014/main" id="{53ADA23C-3CF7-4694-8100-BF6917CC264C}"/>
                </a:ext>
              </a:extLst>
            </p:cNvPr>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69" name="Oval 36">
              <a:extLst>
                <a:ext uri="{FF2B5EF4-FFF2-40B4-BE49-F238E27FC236}">
                  <a16:creationId xmlns:a16="http://schemas.microsoft.com/office/drawing/2014/main" id="{0B28BB64-C98B-443C-AE47-28316BC8F5D5}"/>
                </a:ext>
              </a:extLst>
            </p:cNvPr>
            <p:cNvSpPr>
              <a:spLocks noChangeArrowheads="1"/>
            </p:cNvSpPr>
            <p:nvPr/>
          </p:nvSpPr>
          <p:spPr bwMode="gray">
            <a:xfrm>
              <a:off x="2254" y="1856"/>
              <a:ext cx="1262" cy="1264"/>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70" name="Oval 37">
              <a:extLst>
                <a:ext uri="{FF2B5EF4-FFF2-40B4-BE49-F238E27FC236}">
                  <a16:creationId xmlns:a16="http://schemas.microsoft.com/office/drawing/2014/main" id="{5B3E4949-9303-4D3B-ABEF-1CEB0B1A5F0A}"/>
                </a:ext>
              </a:extLst>
            </p:cNvPr>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a:p>
          </p:txBody>
        </p:sp>
        <p:sp>
          <p:nvSpPr>
            <p:cNvPr id="71" name="Oval 38">
              <a:extLst>
                <a:ext uri="{FF2B5EF4-FFF2-40B4-BE49-F238E27FC236}">
                  <a16:creationId xmlns:a16="http://schemas.microsoft.com/office/drawing/2014/main" id="{8A2B4E19-0FCD-486C-B989-1FFAE733E23E}"/>
                </a:ext>
              </a:extLst>
            </p:cNvPr>
            <p:cNvSpPr>
              <a:spLocks noChangeArrowheads="1"/>
            </p:cNvSpPr>
            <p:nvPr/>
          </p:nvSpPr>
          <p:spPr bwMode="gray">
            <a:xfrm>
              <a:off x="2337" y="1939"/>
              <a:ext cx="1096" cy="1098"/>
            </a:xfrm>
            <a:prstGeom prst="ellipse">
              <a:avLst/>
            </a:prstGeom>
            <a:gradFill rotWithShape="1">
              <a:gsLst>
                <a:gs pos="0">
                  <a:schemeClr val="accent6">
                    <a:lumMod val="75000"/>
                  </a:schemeClr>
                </a:gs>
                <a:gs pos="100000">
                  <a:srgbClr val="8D67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dirty="0"/>
            </a:p>
          </p:txBody>
        </p:sp>
      </p:grpSp>
      <p:sp>
        <p:nvSpPr>
          <p:cNvPr id="2" name="Rectángulo: esquinas redondeadas 1">
            <a:extLst>
              <a:ext uri="{FF2B5EF4-FFF2-40B4-BE49-F238E27FC236}">
                <a16:creationId xmlns:a16="http://schemas.microsoft.com/office/drawing/2014/main" id="{76623428-0ACD-494A-8DF6-156BAB5975ED}"/>
              </a:ext>
            </a:extLst>
          </p:cNvPr>
          <p:cNvSpPr/>
          <p:nvPr/>
        </p:nvSpPr>
        <p:spPr>
          <a:xfrm>
            <a:off x="1573396" y="3067280"/>
            <a:ext cx="1873205" cy="1724370"/>
          </a:xfrm>
          <a:prstGeom prst="roundRect">
            <a:avLst/>
          </a:prstGeom>
          <a:solidFill>
            <a:srgbClr val="00206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 dirty="0"/>
              <a:t>Programa</a:t>
            </a:r>
          </a:p>
          <a:p>
            <a:pPr algn="ctr"/>
            <a:r>
              <a:rPr lang="es-ES" dirty="0"/>
              <a:t>Java</a:t>
            </a:r>
            <a:endParaRPr lang="es-CO" dirty="0"/>
          </a:p>
        </p:txBody>
      </p:sp>
      <p:sp>
        <p:nvSpPr>
          <p:cNvPr id="33" name="CuadroTexto 32">
            <a:extLst>
              <a:ext uri="{FF2B5EF4-FFF2-40B4-BE49-F238E27FC236}">
                <a16:creationId xmlns:a16="http://schemas.microsoft.com/office/drawing/2014/main" id="{A0B8F60C-E9C3-4EF2-BD63-49B62CB44992}"/>
              </a:ext>
            </a:extLst>
          </p:cNvPr>
          <p:cNvSpPr txBox="1"/>
          <p:nvPr/>
        </p:nvSpPr>
        <p:spPr>
          <a:xfrm>
            <a:off x="8571831" y="4922381"/>
            <a:ext cx="2056412" cy="369332"/>
          </a:xfrm>
          <a:prstGeom prst="rect">
            <a:avLst/>
          </a:prstGeom>
          <a:noFill/>
        </p:spPr>
        <p:txBody>
          <a:bodyPr wrap="square" rtlCol="0">
            <a:spAutoFit/>
          </a:bodyPr>
          <a:lstStyle/>
          <a:p>
            <a:r>
              <a:rPr lang="es-ES" b="1" dirty="0"/>
              <a:t>Base de Datos</a:t>
            </a:r>
            <a:endParaRPr lang="es-CO" b="1" dirty="0"/>
          </a:p>
        </p:txBody>
      </p:sp>
      <p:cxnSp>
        <p:nvCxnSpPr>
          <p:cNvPr id="58" name="Conector recto de flecha 57">
            <a:extLst>
              <a:ext uri="{FF2B5EF4-FFF2-40B4-BE49-F238E27FC236}">
                <a16:creationId xmlns:a16="http://schemas.microsoft.com/office/drawing/2014/main" id="{33DA8CB6-A498-4EBC-97C8-241569381E73}"/>
              </a:ext>
            </a:extLst>
          </p:cNvPr>
          <p:cNvCxnSpPr>
            <a:cxnSpLocks/>
          </p:cNvCxnSpPr>
          <p:nvPr/>
        </p:nvCxnSpPr>
        <p:spPr>
          <a:xfrm>
            <a:off x="3564835" y="3770437"/>
            <a:ext cx="443947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8" name="Imagen 7" descr="Imagen que contiene interior, tabla, azul, pequeño&#10;&#10;Descripción generada automáticamente">
            <a:extLst>
              <a:ext uri="{FF2B5EF4-FFF2-40B4-BE49-F238E27FC236}">
                <a16:creationId xmlns:a16="http://schemas.microsoft.com/office/drawing/2014/main" id="{9F5C4866-78C4-4558-A0D9-EA558A9CDD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2677" y="2857902"/>
            <a:ext cx="2143125" cy="2143125"/>
          </a:xfrm>
          <a:prstGeom prst="rect">
            <a:avLst/>
          </a:prstGeom>
        </p:spPr>
      </p:pic>
      <p:pic>
        <p:nvPicPr>
          <p:cNvPr id="13" name="Imagen 12" descr="Logotipo&#10;&#10;Descripción generada automáticamente">
            <a:extLst>
              <a:ext uri="{FF2B5EF4-FFF2-40B4-BE49-F238E27FC236}">
                <a16:creationId xmlns:a16="http://schemas.microsoft.com/office/drawing/2014/main" id="{FF73FB00-7CEC-4712-BF4F-5B9B322718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0158" y="1906830"/>
            <a:ext cx="2328162" cy="1106948"/>
          </a:xfrm>
          <a:prstGeom prst="rect">
            <a:avLst/>
          </a:prstGeom>
        </p:spPr>
      </p:pic>
      <p:pic>
        <p:nvPicPr>
          <p:cNvPr id="15" name="Imagen 14" descr="Interfaz de usuario gráfica, Aplicación&#10;&#10;Descripción generada automáticamente">
            <a:extLst>
              <a:ext uri="{FF2B5EF4-FFF2-40B4-BE49-F238E27FC236}">
                <a16:creationId xmlns:a16="http://schemas.microsoft.com/office/drawing/2014/main" id="{20270574-887E-46F4-831C-89413D0189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0099" y="2063093"/>
            <a:ext cx="3028950" cy="1514475"/>
          </a:xfrm>
          <a:prstGeom prst="rect">
            <a:avLst/>
          </a:prstGeom>
        </p:spPr>
      </p:pic>
      <p:sp>
        <p:nvSpPr>
          <p:cNvPr id="35" name="CuadroTexto 34">
            <a:extLst>
              <a:ext uri="{FF2B5EF4-FFF2-40B4-BE49-F238E27FC236}">
                <a16:creationId xmlns:a16="http://schemas.microsoft.com/office/drawing/2014/main" id="{65E8C841-39C7-4B03-90B5-3020566BFF16}"/>
              </a:ext>
            </a:extLst>
          </p:cNvPr>
          <p:cNvSpPr txBox="1"/>
          <p:nvPr/>
        </p:nvSpPr>
        <p:spPr>
          <a:xfrm>
            <a:off x="4069324" y="4000753"/>
            <a:ext cx="3690912" cy="2215991"/>
          </a:xfrm>
          <a:prstGeom prst="rect">
            <a:avLst/>
          </a:prstGeom>
          <a:noFill/>
        </p:spPr>
        <p:txBody>
          <a:bodyPr wrap="square" rtlCol="0">
            <a:spAutoFit/>
          </a:bodyPr>
          <a:lstStyle/>
          <a:p>
            <a:r>
              <a:rPr lang="es-ES" b="1" dirty="0"/>
              <a:t> </a:t>
            </a:r>
            <a:r>
              <a:rPr lang="es-ES" sz="2000" b="1" dirty="0">
                <a:solidFill>
                  <a:srgbClr val="C00000"/>
                </a:solidFill>
              </a:rPr>
              <a:t>Librería para Conexión – JDBC</a:t>
            </a:r>
          </a:p>
          <a:p>
            <a:r>
              <a:rPr lang="es-ES" sz="1400" b="1" dirty="0"/>
              <a:t>              (Java Database Connection)</a:t>
            </a:r>
          </a:p>
          <a:p>
            <a:endParaRPr lang="es-ES" sz="1400" b="1" dirty="0"/>
          </a:p>
          <a:p>
            <a:r>
              <a:rPr lang="es-ES" b="1" dirty="0">
                <a:solidFill>
                  <a:schemeClr val="accent1">
                    <a:lumMod val="50000"/>
                  </a:schemeClr>
                </a:solidFill>
              </a:rPr>
              <a:t>Parámetros de conexión:</a:t>
            </a:r>
          </a:p>
          <a:p>
            <a:pPr marL="285750" indent="-285750">
              <a:buFontTx/>
              <a:buChar char="-"/>
            </a:pPr>
            <a:r>
              <a:rPr lang="es-ES" b="1" dirty="0">
                <a:solidFill>
                  <a:schemeClr val="accent6">
                    <a:lumMod val="50000"/>
                  </a:schemeClr>
                </a:solidFill>
              </a:rPr>
              <a:t>Usuario</a:t>
            </a:r>
          </a:p>
          <a:p>
            <a:pPr marL="285750" indent="-285750">
              <a:buFontTx/>
              <a:buChar char="-"/>
            </a:pPr>
            <a:r>
              <a:rPr lang="es-ES" b="1" dirty="0">
                <a:solidFill>
                  <a:schemeClr val="accent6">
                    <a:lumMod val="50000"/>
                  </a:schemeClr>
                </a:solidFill>
              </a:rPr>
              <a:t>Contraseña</a:t>
            </a:r>
          </a:p>
          <a:p>
            <a:pPr marL="285750" indent="-285750">
              <a:buFontTx/>
              <a:buChar char="-"/>
            </a:pPr>
            <a:r>
              <a:rPr lang="es-ES" b="1" dirty="0">
                <a:solidFill>
                  <a:schemeClr val="accent6">
                    <a:lumMod val="50000"/>
                  </a:schemeClr>
                </a:solidFill>
              </a:rPr>
              <a:t>URL de la BD</a:t>
            </a:r>
          </a:p>
          <a:p>
            <a:pPr marL="285750" indent="-285750">
              <a:buFontTx/>
              <a:buChar char="-"/>
            </a:pPr>
            <a:r>
              <a:rPr lang="es-ES" b="1" dirty="0">
                <a:solidFill>
                  <a:schemeClr val="accent6">
                    <a:lumMod val="50000"/>
                  </a:schemeClr>
                </a:solidFill>
              </a:rPr>
              <a:t>Driver</a:t>
            </a:r>
            <a:endParaRPr lang="es-CO" b="1" dirty="0">
              <a:solidFill>
                <a:schemeClr val="accent6">
                  <a:lumMod val="50000"/>
                </a:schemeClr>
              </a:solidFill>
            </a:endParaRPr>
          </a:p>
        </p:txBody>
      </p:sp>
    </p:spTree>
    <p:extLst>
      <p:ext uri="{BB962C8B-B14F-4D97-AF65-F5344CB8AC3E}">
        <p14:creationId xmlns:p14="http://schemas.microsoft.com/office/powerpoint/2010/main" val="3437230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DFA6377-AFD3-4E49-99DD-2487EFDDBD5B}"/>
              </a:ext>
            </a:extLst>
          </p:cNvPr>
          <p:cNvSpPr txBox="1"/>
          <p:nvPr/>
        </p:nvSpPr>
        <p:spPr>
          <a:xfrm>
            <a:off x="9319986" y="-33999"/>
            <a:ext cx="2872014" cy="646331"/>
          </a:xfrm>
          <a:prstGeom prst="rect">
            <a:avLst/>
          </a:prstGeom>
          <a:noFill/>
        </p:spPr>
        <p:txBody>
          <a:bodyPr wrap="square" rtlCol="0">
            <a:spAutoFit/>
          </a:bodyPr>
          <a:lstStyle/>
          <a:p>
            <a:r>
              <a:rPr lang="es-ES" sz="3600" b="1" dirty="0">
                <a:solidFill>
                  <a:srgbClr val="FF0062"/>
                </a:solidFill>
                <a:latin typeface="Ubuntu" panose="020B0504030602030204" pitchFamily="34" charset="0"/>
              </a:rPr>
              <a:t>Ejercicios</a:t>
            </a:r>
          </a:p>
        </p:txBody>
      </p:sp>
      <p:pic>
        <p:nvPicPr>
          <p:cNvPr id="29" name="Imagen 28" descr="Imagen que contiene dibujo, luz&#10;&#10;Descripción generada automáticamente">
            <a:extLst>
              <a:ext uri="{FF2B5EF4-FFF2-40B4-BE49-F238E27FC236}">
                <a16:creationId xmlns:a16="http://schemas.microsoft.com/office/drawing/2014/main" id="{8CF5CE72-B2F4-4E38-8695-A9B667E392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6181" y="612332"/>
            <a:ext cx="838571" cy="834844"/>
          </a:xfrm>
          <a:prstGeom prst="rect">
            <a:avLst/>
          </a:prstGeom>
        </p:spPr>
      </p:pic>
      <p:sp>
        <p:nvSpPr>
          <p:cNvPr id="5" name="Rectángulo: esquinas redondeadas 4">
            <a:extLst>
              <a:ext uri="{FF2B5EF4-FFF2-40B4-BE49-F238E27FC236}">
                <a16:creationId xmlns:a16="http://schemas.microsoft.com/office/drawing/2014/main" id="{ADFD5ECE-F2FC-4643-8FD9-975F730EA7B6}"/>
              </a:ext>
            </a:extLst>
          </p:cNvPr>
          <p:cNvSpPr/>
          <p:nvPr/>
        </p:nvSpPr>
        <p:spPr>
          <a:xfrm>
            <a:off x="3366052" y="631501"/>
            <a:ext cx="5459896" cy="461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Programación Eventos</a:t>
            </a:r>
            <a:endParaRPr lang="es-CO" dirty="0"/>
          </a:p>
        </p:txBody>
      </p:sp>
      <p:sp>
        <p:nvSpPr>
          <p:cNvPr id="8" name="CuadroTexto 7">
            <a:extLst>
              <a:ext uri="{FF2B5EF4-FFF2-40B4-BE49-F238E27FC236}">
                <a16:creationId xmlns:a16="http://schemas.microsoft.com/office/drawing/2014/main" id="{1499416C-A282-4E31-A513-A752462BE75F}"/>
              </a:ext>
            </a:extLst>
          </p:cNvPr>
          <p:cNvSpPr txBox="1"/>
          <p:nvPr/>
        </p:nvSpPr>
        <p:spPr>
          <a:xfrm>
            <a:off x="3366052" y="104500"/>
            <a:ext cx="5115339" cy="369332"/>
          </a:xfrm>
          <a:prstGeom prst="rect">
            <a:avLst/>
          </a:prstGeom>
          <a:noFill/>
        </p:spPr>
        <p:txBody>
          <a:bodyPr wrap="square" rtlCol="0">
            <a:spAutoFit/>
          </a:bodyPr>
          <a:lstStyle/>
          <a:p>
            <a:r>
              <a:rPr lang="es-ES" b="1" dirty="0">
                <a:solidFill>
                  <a:srgbClr val="002060"/>
                </a:solidFill>
                <a:latin typeface="Ubuntu" panose="020B0504030602030204" pitchFamily="34" charset="0"/>
              </a:rPr>
              <a:t>Programación Orientada a Objetos </a:t>
            </a:r>
          </a:p>
        </p:txBody>
      </p:sp>
      <p:pic>
        <p:nvPicPr>
          <p:cNvPr id="6" name="Imagen 5" descr="Interfaz de usuario gráfica, Texto, Aplicación&#10;&#10;Descripción generada automáticamente">
            <a:extLst>
              <a:ext uri="{FF2B5EF4-FFF2-40B4-BE49-F238E27FC236}">
                <a16:creationId xmlns:a16="http://schemas.microsoft.com/office/drawing/2014/main" id="{488928E2-E1AB-4B82-8784-A2953E195B30}"/>
              </a:ext>
            </a:extLst>
          </p:cNvPr>
          <p:cNvPicPr>
            <a:picLocks noChangeAspect="1"/>
          </p:cNvPicPr>
          <p:nvPr/>
        </p:nvPicPr>
        <p:blipFill>
          <a:blip r:embed="rId3"/>
          <a:stretch>
            <a:fillRect/>
          </a:stretch>
        </p:blipFill>
        <p:spPr>
          <a:xfrm>
            <a:off x="2218289" y="1626162"/>
            <a:ext cx="8059529" cy="4140890"/>
          </a:xfrm>
          <a:prstGeom prst="rect">
            <a:avLst/>
          </a:prstGeom>
        </p:spPr>
      </p:pic>
    </p:spTree>
    <p:extLst>
      <p:ext uri="{BB962C8B-B14F-4D97-AF65-F5344CB8AC3E}">
        <p14:creationId xmlns:p14="http://schemas.microsoft.com/office/powerpoint/2010/main" val="26850500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DFA6377-AFD3-4E49-99DD-2487EFDDBD5B}"/>
              </a:ext>
            </a:extLst>
          </p:cNvPr>
          <p:cNvSpPr txBox="1"/>
          <p:nvPr/>
        </p:nvSpPr>
        <p:spPr>
          <a:xfrm>
            <a:off x="9319986" y="-33999"/>
            <a:ext cx="2872014" cy="646331"/>
          </a:xfrm>
          <a:prstGeom prst="rect">
            <a:avLst/>
          </a:prstGeom>
          <a:noFill/>
        </p:spPr>
        <p:txBody>
          <a:bodyPr wrap="square" rtlCol="0">
            <a:spAutoFit/>
          </a:bodyPr>
          <a:lstStyle/>
          <a:p>
            <a:r>
              <a:rPr lang="es-ES" sz="3600" b="1" dirty="0">
                <a:solidFill>
                  <a:srgbClr val="FF0062"/>
                </a:solidFill>
                <a:latin typeface="Ubuntu" panose="020B0504030602030204" pitchFamily="34" charset="0"/>
              </a:rPr>
              <a:t>Ejercicios</a:t>
            </a:r>
          </a:p>
        </p:txBody>
      </p:sp>
      <p:pic>
        <p:nvPicPr>
          <p:cNvPr id="29" name="Imagen 28" descr="Imagen que contiene dibujo, luz&#10;&#10;Descripción generada automáticamente">
            <a:extLst>
              <a:ext uri="{FF2B5EF4-FFF2-40B4-BE49-F238E27FC236}">
                <a16:creationId xmlns:a16="http://schemas.microsoft.com/office/drawing/2014/main" id="{8CF5CE72-B2F4-4E38-8695-A9B667E392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6181" y="612332"/>
            <a:ext cx="838571" cy="834844"/>
          </a:xfrm>
          <a:prstGeom prst="rect">
            <a:avLst/>
          </a:prstGeom>
        </p:spPr>
      </p:pic>
      <p:sp>
        <p:nvSpPr>
          <p:cNvPr id="5" name="Rectángulo: esquinas redondeadas 4">
            <a:extLst>
              <a:ext uri="{FF2B5EF4-FFF2-40B4-BE49-F238E27FC236}">
                <a16:creationId xmlns:a16="http://schemas.microsoft.com/office/drawing/2014/main" id="{ADFD5ECE-F2FC-4643-8FD9-975F730EA7B6}"/>
              </a:ext>
            </a:extLst>
          </p:cNvPr>
          <p:cNvSpPr/>
          <p:nvPr/>
        </p:nvSpPr>
        <p:spPr>
          <a:xfrm>
            <a:off x="3366052" y="631501"/>
            <a:ext cx="5459896" cy="461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Programación Eventos</a:t>
            </a:r>
            <a:endParaRPr lang="es-CO" dirty="0"/>
          </a:p>
        </p:txBody>
      </p:sp>
      <p:sp>
        <p:nvSpPr>
          <p:cNvPr id="8" name="CuadroTexto 7">
            <a:extLst>
              <a:ext uri="{FF2B5EF4-FFF2-40B4-BE49-F238E27FC236}">
                <a16:creationId xmlns:a16="http://schemas.microsoft.com/office/drawing/2014/main" id="{1499416C-A282-4E31-A513-A752462BE75F}"/>
              </a:ext>
            </a:extLst>
          </p:cNvPr>
          <p:cNvSpPr txBox="1"/>
          <p:nvPr/>
        </p:nvSpPr>
        <p:spPr>
          <a:xfrm>
            <a:off x="3366052" y="104500"/>
            <a:ext cx="5115339" cy="369332"/>
          </a:xfrm>
          <a:prstGeom prst="rect">
            <a:avLst/>
          </a:prstGeom>
          <a:noFill/>
        </p:spPr>
        <p:txBody>
          <a:bodyPr wrap="square" rtlCol="0">
            <a:spAutoFit/>
          </a:bodyPr>
          <a:lstStyle/>
          <a:p>
            <a:r>
              <a:rPr lang="es-ES" b="1" dirty="0">
                <a:solidFill>
                  <a:srgbClr val="002060"/>
                </a:solidFill>
                <a:latin typeface="Ubuntu" panose="020B0504030602030204" pitchFamily="34" charset="0"/>
              </a:rPr>
              <a:t>Programación Orientada a Objetos </a:t>
            </a:r>
          </a:p>
        </p:txBody>
      </p:sp>
      <p:pic>
        <p:nvPicPr>
          <p:cNvPr id="7" name="Imagen 6" descr="Texto&#10;&#10;Descripción generada automáticamente con confianza media">
            <a:extLst>
              <a:ext uri="{FF2B5EF4-FFF2-40B4-BE49-F238E27FC236}">
                <a16:creationId xmlns:a16="http://schemas.microsoft.com/office/drawing/2014/main" id="{8A4D1D4C-8610-4882-8AB1-F03294AC9998}"/>
              </a:ext>
            </a:extLst>
          </p:cNvPr>
          <p:cNvPicPr>
            <a:picLocks noChangeAspect="1"/>
          </p:cNvPicPr>
          <p:nvPr/>
        </p:nvPicPr>
        <p:blipFill>
          <a:blip r:embed="rId3"/>
          <a:stretch>
            <a:fillRect/>
          </a:stretch>
        </p:blipFill>
        <p:spPr>
          <a:xfrm>
            <a:off x="1828165" y="1182451"/>
            <a:ext cx="7962900" cy="4381500"/>
          </a:xfrm>
          <a:prstGeom prst="rect">
            <a:avLst/>
          </a:prstGeom>
        </p:spPr>
      </p:pic>
      <p:pic>
        <p:nvPicPr>
          <p:cNvPr id="10" name="Imagen 9" descr="Imagen que contiene Texto&#10;&#10;Descripción generada automáticamente">
            <a:extLst>
              <a:ext uri="{FF2B5EF4-FFF2-40B4-BE49-F238E27FC236}">
                <a16:creationId xmlns:a16="http://schemas.microsoft.com/office/drawing/2014/main" id="{63FD88C5-07B5-4CA4-929F-085390FDFA7E}"/>
              </a:ext>
            </a:extLst>
          </p:cNvPr>
          <p:cNvPicPr>
            <a:picLocks noChangeAspect="1"/>
          </p:cNvPicPr>
          <p:nvPr/>
        </p:nvPicPr>
        <p:blipFill>
          <a:blip r:embed="rId4"/>
          <a:stretch>
            <a:fillRect/>
          </a:stretch>
        </p:blipFill>
        <p:spPr>
          <a:xfrm>
            <a:off x="1642634" y="5548676"/>
            <a:ext cx="6547209" cy="1064494"/>
          </a:xfrm>
          <a:prstGeom prst="rect">
            <a:avLst/>
          </a:prstGeom>
        </p:spPr>
      </p:pic>
    </p:spTree>
    <p:extLst>
      <p:ext uri="{BB962C8B-B14F-4D97-AF65-F5344CB8AC3E}">
        <p14:creationId xmlns:p14="http://schemas.microsoft.com/office/powerpoint/2010/main" val="1151851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DFA6377-AFD3-4E49-99DD-2487EFDDBD5B}"/>
              </a:ext>
            </a:extLst>
          </p:cNvPr>
          <p:cNvSpPr txBox="1"/>
          <p:nvPr/>
        </p:nvSpPr>
        <p:spPr>
          <a:xfrm>
            <a:off x="8774792" y="308336"/>
            <a:ext cx="2872014" cy="646331"/>
          </a:xfrm>
          <a:prstGeom prst="rect">
            <a:avLst/>
          </a:prstGeom>
          <a:noFill/>
        </p:spPr>
        <p:txBody>
          <a:bodyPr wrap="square" rtlCol="0">
            <a:spAutoFit/>
          </a:bodyPr>
          <a:lstStyle/>
          <a:p>
            <a:r>
              <a:rPr lang="es-ES" sz="3600" b="1" dirty="0">
                <a:solidFill>
                  <a:srgbClr val="FF0062"/>
                </a:solidFill>
                <a:latin typeface="Ubuntu" panose="020B0504030602030204" pitchFamily="34" charset="0"/>
              </a:rPr>
              <a:t> Ejercicio</a:t>
            </a:r>
          </a:p>
        </p:txBody>
      </p:sp>
      <p:pic>
        <p:nvPicPr>
          <p:cNvPr id="29" name="Imagen 28" descr="Imagen que contiene dibujo, luz&#10;&#10;Descripción generada automáticamente">
            <a:extLst>
              <a:ext uri="{FF2B5EF4-FFF2-40B4-BE49-F238E27FC236}">
                <a16:creationId xmlns:a16="http://schemas.microsoft.com/office/drawing/2014/main" id="{8CF5CE72-B2F4-4E38-8695-A9B667E392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2710" y="998910"/>
            <a:ext cx="838571" cy="834844"/>
          </a:xfrm>
          <a:prstGeom prst="rect">
            <a:avLst/>
          </a:prstGeom>
        </p:spPr>
      </p:pic>
      <p:sp>
        <p:nvSpPr>
          <p:cNvPr id="5" name="Rectángulo: esquinas redondeadas 4">
            <a:extLst>
              <a:ext uri="{FF2B5EF4-FFF2-40B4-BE49-F238E27FC236}">
                <a16:creationId xmlns:a16="http://schemas.microsoft.com/office/drawing/2014/main" id="{ADFD5ECE-F2FC-4643-8FD9-975F730EA7B6}"/>
              </a:ext>
            </a:extLst>
          </p:cNvPr>
          <p:cNvSpPr/>
          <p:nvPr/>
        </p:nvSpPr>
        <p:spPr>
          <a:xfrm>
            <a:off x="3314896" y="1257580"/>
            <a:ext cx="5459896" cy="461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Ejemplo:  Conexión JAVA - MySQL </a:t>
            </a:r>
            <a:endParaRPr lang="es-CO" dirty="0"/>
          </a:p>
        </p:txBody>
      </p:sp>
      <p:sp>
        <p:nvSpPr>
          <p:cNvPr id="9" name="CuadroTexto 8">
            <a:extLst>
              <a:ext uri="{FF2B5EF4-FFF2-40B4-BE49-F238E27FC236}">
                <a16:creationId xmlns:a16="http://schemas.microsoft.com/office/drawing/2014/main" id="{78EE97BD-11EE-4C87-8066-C9075FE712EB}"/>
              </a:ext>
            </a:extLst>
          </p:cNvPr>
          <p:cNvSpPr txBox="1"/>
          <p:nvPr/>
        </p:nvSpPr>
        <p:spPr>
          <a:xfrm>
            <a:off x="265043" y="2675270"/>
            <a:ext cx="10880034" cy="2862322"/>
          </a:xfrm>
          <a:prstGeom prst="rect">
            <a:avLst/>
          </a:prstGeom>
          <a:noFill/>
        </p:spPr>
        <p:txBody>
          <a:bodyPr wrap="square" rtlCol="0">
            <a:spAutoFit/>
          </a:bodyPr>
          <a:lstStyle/>
          <a:p>
            <a:pPr algn="just"/>
            <a:r>
              <a:rPr lang="es-CO" b="1" dirty="0">
                <a:solidFill>
                  <a:schemeClr val="accent1">
                    <a:lumMod val="50000"/>
                  </a:schemeClr>
                </a:solidFill>
                <a:latin typeface="Ubuntu" panose="020B0504030602030204" pitchFamily="34" charset="0"/>
              </a:rPr>
              <a:t>Tomando la base de datos sobre Biblioteca, creada en la semana 6, se realiza un ejemplo de conexión desde un programa en JAVA con el esquema de la  base de datos de biblioteca y realizar unas operaciones  de SQL – DML, tales como:</a:t>
            </a:r>
          </a:p>
          <a:p>
            <a:pPr algn="just"/>
            <a:endParaRPr lang="es-CO" b="1" dirty="0">
              <a:solidFill>
                <a:schemeClr val="accent1">
                  <a:lumMod val="50000"/>
                </a:schemeClr>
              </a:solidFill>
              <a:latin typeface="Ubuntu" panose="020B0504030602030204" pitchFamily="34" charset="0"/>
            </a:endParaRPr>
          </a:p>
          <a:p>
            <a:pPr marL="342900" indent="-342900" algn="just">
              <a:buAutoNum type="arabicParenR"/>
            </a:pPr>
            <a:r>
              <a:rPr lang="es-CO" b="1" dirty="0">
                <a:solidFill>
                  <a:schemeClr val="accent1">
                    <a:lumMod val="50000"/>
                  </a:schemeClr>
                </a:solidFill>
                <a:latin typeface="Ubuntu" panose="020B0504030602030204" pitchFamily="34" charset="0"/>
              </a:rPr>
              <a:t>Incluir un nuevo tema</a:t>
            </a:r>
          </a:p>
          <a:p>
            <a:pPr marL="228600" indent="-228600" algn="just">
              <a:buAutoNum type="arabicParenR"/>
            </a:pPr>
            <a:endParaRPr lang="es-CO" b="1" dirty="0">
              <a:solidFill>
                <a:schemeClr val="accent1">
                  <a:lumMod val="50000"/>
                </a:schemeClr>
              </a:solidFill>
              <a:latin typeface="Ubuntu" panose="020B0504030602030204" pitchFamily="34" charset="0"/>
            </a:endParaRPr>
          </a:p>
          <a:p>
            <a:pPr marL="228600" indent="-228600" algn="just">
              <a:buAutoNum type="arabicParenR"/>
            </a:pPr>
            <a:r>
              <a:rPr lang="es-CO" b="1" dirty="0">
                <a:solidFill>
                  <a:schemeClr val="accent1">
                    <a:lumMod val="50000"/>
                  </a:schemeClr>
                </a:solidFill>
                <a:latin typeface="Ubuntu" panose="020B0504030602030204" pitchFamily="34" charset="0"/>
              </a:rPr>
              <a:t> Listar la información de la tabla tema</a:t>
            </a:r>
          </a:p>
          <a:p>
            <a:pPr marL="228600" indent="-228600" algn="just">
              <a:buAutoNum type="arabicParenR"/>
            </a:pPr>
            <a:endParaRPr lang="es-CO" b="1" dirty="0">
              <a:solidFill>
                <a:schemeClr val="accent1">
                  <a:lumMod val="50000"/>
                </a:schemeClr>
              </a:solidFill>
              <a:latin typeface="Ubuntu" panose="020B0504030602030204" pitchFamily="34" charset="0"/>
            </a:endParaRPr>
          </a:p>
          <a:p>
            <a:pPr algn="just"/>
            <a:r>
              <a:rPr lang="es-CO" b="1" dirty="0">
                <a:solidFill>
                  <a:schemeClr val="accent1">
                    <a:lumMod val="50000"/>
                  </a:schemeClr>
                </a:solidFill>
                <a:latin typeface="Ubuntu" panose="020B0504030602030204" pitchFamily="34" charset="0"/>
              </a:rPr>
              <a:t>Se debe utilizar la conexión a través de JDBC y a través de la consola como medio de entrada y salida de información</a:t>
            </a:r>
          </a:p>
        </p:txBody>
      </p:sp>
      <p:sp>
        <p:nvSpPr>
          <p:cNvPr id="8" name="CuadroTexto 7">
            <a:extLst>
              <a:ext uri="{FF2B5EF4-FFF2-40B4-BE49-F238E27FC236}">
                <a16:creationId xmlns:a16="http://schemas.microsoft.com/office/drawing/2014/main" id="{9E3DEC27-6AF0-44A8-8093-A705944AA30F}"/>
              </a:ext>
            </a:extLst>
          </p:cNvPr>
          <p:cNvSpPr txBox="1"/>
          <p:nvPr/>
        </p:nvSpPr>
        <p:spPr>
          <a:xfrm>
            <a:off x="3882083" y="499140"/>
            <a:ext cx="8585990" cy="461665"/>
          </a:xfrm>
          <a:prstGeom prst="rect">
            <a:avLst/>
          </a:prstGeom>
          <a:noFill/>
        </p:spPr>
        <p:txBody>
          <a:bodyPr wrap="square" rtlCol="0">
            <a:spAutoFit/>
          </a:bodyPr>
          <a:lstStyle/>
          <a:p>
            <a:r>
              <a:rPr lang="es-ES" sz="2400" b="1" dirty="0">
                <a:solidFill>
                  <a:schemeClr val="accent6">
                    <a:lumMod val="75000"/>
                  </a:schemeClr>
                </a:solidFill>
                <a:latin typeface="Ubuntu" panose="020B0504030602030204" pitchFamily="34" charset="0"/>
              </a:rPr>
              <a:t>Conexión Java – MySQL – JDBC</a:t>
            </a:r>
          </a:p>
        </p:txBody>
      </p:sp>
      <p:grpSp>
        <p:nvGrpSpPr>
          <p:cNvPr id="10" name="Group 32">
            <a:extLst>
              <a:ext uri="{FF2B5EF4-FFF2-40B4-BE49-F238E27FC236}">
                <a16:creationId xmlns:a16="http://schemas.microsoft.com/office/drawing/2014/main" id="{2B859E52-4781-4C21-9710-65684B73B970}"/>
              </a:ext>
            </a:extLst>
          </p:cNvPr>
          <p:cNvGrpSpPr>
            <a:grpSpLocks/>
          </p:cNvGrpSpPr>
          <p:nvPr/>
        </p:nvGrpSpPr>
        <p:grpSpPr bwMode="auto">
          <a:xfrm>
            <a:off x="3417209" y="545358"/>
            <a:ext cx="390047" cy="369280"/>
            <a:chOff x="2078" y="1680"/>
            <a:chExt cx="1615" cy="1615"/>
          </a:xfrm>
        </p:grpSpPr>
        <p:sp>
          <p:nvSpPr>
            <p:cNvPr id="11" name="Oval 33">
              <a:extLst>
                <a:ext uri="{FF2B5EF4-FFF2-40B4-BE49-F238E27FC236}">
                  <a16:creationId xmlns:a16="http://schemas.microsoft.com/office/drawing/2014/main" id="{24B9FC7D-946C-4265-A51D-4AE20FCB6273}"/>
                </a:ext>
              </a:extLst>
            </p:cNvPr>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12" name="Oval 34">
              <a:extLst>
                <a:ext uri="{FF2B5EF4-FFF2-40B4-BE49-F238E27FC236}">
                  <a16:creationId xmlns:a16="http://schemas.microsoft.com/office/drawing/2014/main" id="{F2019232-8025-4494-9740-0595050527DD}"/>
                </a:ext>
              </a:extLst>
            </p:cNvPr>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13" name="Oval 35">
              <a:extLst>
                <a:ext uri="{FF2B5EF4-FFF2-40B4-BE49-F238E27FC236}">
                  <a16:creationId xmlns:a16="http://schemas.microsoft.com/office/drawing/2014/main" id="{818417C2-3CDC-430A-A2CC-4FF666FCCF53}"/>
                </a:ext>
              </a:extLst>
            </p:cNvPr>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14" name="Oval 36">
              <a:extLst>
                <a:ext uri="{FF2B5EF4-FFF2-40B4-BE49-F238E27FC236}">
                  <a16:creationId xmlns:a16="http://schemas.microsoft.com/office/drawing/2014/main" id="{BC4776DA-6C1D-4E45-AF1E-BD20664D7F8F}"/>
                </a:ext>
              </a:extLst>
            </p:cNvPr>
            <p:cNvSpPr>
              <a:spLocks noChangeArrowheads="1"/>
            </p:cNvSpPr>
            <p:nvPr/>
          </p:nvSpPr>
          <p:spPr bwMode="gray">
            <a:xfrm>
              <a:off x="2254" y="1856"/>
              <a:ext cx="1262" cy="1264"/>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15" name="Oval 37">
              <a:extLst>
                <a:ext uri="{FF2B5EF4-FFF2-40B4-BE49-F238E27FC236}">
                  <a16:creationId xmlns:a16="http://schemas.microsoft.com/office/drawing/2014/main" id="{DFE7176A-C20B-48FE-8E5C-39F669B45609}"/>
                </a:ext>
              </a:extLst>
            </p:cNvPr>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a:p>
          </p:txBody>
        </p:sp>
        <p:sp>
          <p:nvSpPr>
            <p:cNvPr id="16" name="Oval 38">
              <a:extLst>
                <a:ext uri="{FF2B5EF4-FFF2-40B4-BE49-F238E27FC236}">
                  <a16:creationId xmlns:a16="http://schemas.microsoft.com/office/drawing/2014/main" id="{18316352-528D-45F7-A8DF-4A8C19488EE3}"/>
                </a:ext>
              </a:extLst>
            </p:cNvPr>
            <p:cNvSpPr>
              <a:spLocks noChangeArrowheads="1"/>
            </p:cNvSpPr>
            <p:nvPr/>
          </p:nvSpPr>
          <p:spPr bwMode="gray">
            <a:xfrm>
              <a:off x="2337" y="1939"/>
              <a:ext cx="1096" cy="1098"/>
            </a:xfrm>
            <a:prstGeom prst="ellipse">
              <a:avLst/>
            </a:prstGeom>
            <a:gradFill rotWithShape="1">
              <a:gsLst>
                <a:gs pos="0">
                  <a:schemeClr val="accent6">
                    <a:lumMod val="75000"/>
                  </a:schemeClr>
                </a:gs>
                <a:gs pos="100000">
                  <a:srgbClr val="8D67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dirty="0"/>
            </a:p>
          </p:txBody>
        </p:sp>
      </p:grpSp>
    </p:spTree>
    <p:extLst>
      <p:ext uri="{BB962C8B-B14F-4D97-AF65-F5344CB8AC3E}">
        <p14:creationId xmlns:p14="http://schemas.microsoft.com/office/powerpoint/2010/main" val="271544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esquinas redondeadas 4">
            <a:extLst>
              <a:ext uri="{FF2B5EF4-FFF2-40B4-BE49-F238E27FC236}">
                <a16:creationId xmlns:a16="http://schemas.microsoft.com/office/drawing/2014/main" id="{ADFD5ECE-F2FC-4643-8FD9-975F730EA7B6}"/>
              </a:ext>
            </a:extLst>
          </p:cNvPr>
          <p:cNvSpPr/>
          <p:nvPr/>
        </p:nvSpPr>
        <p:spPr>
          <a:xfrm>
            <a:off x="3911254" y="1026747"/>
            <a:ext cx="5459896" cy="461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JDBC- Java Database Connection</a:t>
            </a:r>
            <a:endParaRPr lang="es-CO" dirty="0"/>
          </a:p>
        </p:txBody>
      </p:sp>
      <p:sp>
        <p:nvSpPr>
          <p:cNvPr id="8" name="CuadroTexto 7">
            <a:extLst>
              <a:ext uri="{FF2B5EF4-FFF2-40B4-BE49-F238E27FC236}">
                <a16:creationId xmlns:a16="http://schemas.microsoft.com/office/drawing/2014/main" id="{9E3DEC27-6AF0-44A8-8093-A705944AA30F}"/>
              </a:ext>
            </a:extLst>
          </p:cNvPr>
          <p:cNvSpPr txBox="1"/>
          <p:nvPr/>
        </p:nvSpPr>
        <p:spPr>
          <a:xfrm>
            <a:off x="3946571" y="408196"/>
            <a:ext cx="8585990" cy="461665"/>
          </a:xfrm>
          <a:prstGeom prst="rect">
            <a:avLst/>
          </a:prstGeom>
          <a:noFill/>
        </p:spPr>
        <p:txBody>
          <a:bodyPr wrap="square" rtlCol="0">
            <a:spAutoFit/>
          </a:bodyPr>
          <a:lstStyle/>
          <a:p>
            <a:r>
              <a:rPr lang="es-ES" sz="2400" b="1" dirty="0">
                <a:solidFill>
                  <a:schemeClr val="accent6">
                    <a:lumMod val="75000"/>
                  </a:schemeClr>
                </a:solidFill>
                <a:latin typeface="Ubuntu" panose="020B0504030602030204" pitchFamily="34" charset="0"/>
              </a:rPr>
              <a:t>Conexión Java – MySQL – JDBC</a:t>
            </a:r>
          </a:p>
        </p:txBody>
      </p:sp>
      <p:grpSp>
        <p:nvGrpSpPr>
          <p:cNvPr id="10" name="Group 32">
            <a:extLst>
              <a:ext uri="{FF2B5EF4-FFF2-40B4-BE49-F238E27FC236}">
                <a16:creationId xmlns:a16="http://schemas.microsoft.com/office/drawing/2014/main" id="{2B859E52-4781-4C21-9710-65684B73B970}"/>
              </a:ext>
            </a:extLst>
          </p:cNvPr>
          <p:cNvGrpSpPr>
            <a:grpSpLocks/>
          </p:cNvGrpSpPr>
          <p:nvPr/>
        </p:nvGrpSpPr>
        <p:grpSpPr bwMode="auto">
          <a:xfrm>
            <a:off x="3417209" y="545358"/>
            <a:ext cx="390047" cy="369280"/>
            <a:chOff x="2078" y="1680"/>
            <a:chExt cx="1615" cy="1615"/>
          </a:xfrm>
        </p:grpSpPr>
        <p:sp>
          <p:nvSpPr>
            <p:cNvPr id="11" name="Oval 33">
              <a:extLst>
                <a:ext uri="{FF2B5EF4-FFF2-40B4-BE49-F238E27FC236}">
                  <a16:creationId xmlns:a16="http://schemas.microsoft.com/office/drawing/2014/main" id="{24B9FC7D-946C-4265-A51D-4AE20FCB6273}"/>
                </a:ext>
              </a:extLst>
            </p:cNvPr>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12" name="Oval 34">
              <a:extLst>
                <a:ext uri="{FF2B5EF4-FFF2-40B4-BE49-F238E27FC236}">
                  <a16:creationId xmlns:a16="http://schemas.microsoft.com/office/drawing/2014/main" id="{F2019232-8025-4494-9740-0595050527DD}"/>
                </a:ext>
              </a:extLst>
            </p:cNvPr>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13" name="Oval 35">
              <a:extLst>
                <a:ext uri="{FF2B5EF4-FFF2-40B4-BE49-F238E27FC236}">
                  <a16:creationId xmlns:a16="http://schemas.microsoft.com/office/drawing/2014/main" id="{818417C2-3CDC-430A-A2CC-4FF666FCCF53}"/>
                </a:ext>
              </a:extLst>
            </p:cNvPr>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14" name="Oval 36">
              <a:extLst>
                <a:ext uri="{FF2B5EF4-FFF2-40B4-BE49-F238E27FC236}">
                  <a16:creationId xmlns:a16="http://schemas.microsoft.com/office/drawing/2014/main" id="{BC4776DA-6C1D-4E45-AF1E-BD20664D7F8F}"/>
                </a:ext>
              </a:extLst>
            </p:cNvPr>
            <p:cNvSpPr>
              <a:spLocks noChangeArrowheads="1"/>
            </p:cNvSpPr>
            <p:nvPr/>
          </p:nvSpPr>
          <p:spPr bwMode="gray">
            <a:xfrm>
              <a:off x="2254" y="1856"/>
              <a:ext cx="1262" cy="1264"/>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15" name="Oval 37">
              <a:extLst>
                <a:ext uri="{FF2B5EF4-FFF2-40B4-BE49-F238E27FC236}">
                  <a16:creationId xmlns:a16="http://schemas.microsoft.com/office/drawing/2014/main" id="{DFE7176A-C20B-48FE-8E5C-39F669B45609}"/>
                </a:ext>
              </a:extLst>
            </p:cNvPr>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a:p>
          </p:txBody>
        </p:sp>
        <p:sp>
          <p:nvSpPr>
            <p:cNvPr id="16" name="Oval 38">
              <a:extLst>
                <a:ext uri="{FF2B5EF4-FFF2-40B4-BE49-F238E27FC236}">
                  <a16:creationId xmlns:a16="http://schemas.microsoft.com/office/drawing/2014/main" id="{18316352-528D-45F7-A8DF-4A8C19488EE3}"/>
                </a:ext>
              </a:extLst>
            </p:cNvPr>
            <p:cNvSpPr>
              <a:spLocks noChangeArrowheads="1"/>
            </p:cNvSpPr>
            <p:nvPr/>
          </p:nvSpPr>
          <p:spPr bwMode="gray">
            <a:xfrm>
              <a:off x="2337" y="1939"/>
              <a:ext cx="1096" cy="1098"/>
            </a:xfrm>
            <a:prstGeom prst="ellipse">
              <a:avLst/>
            </a:prstGeom>
            <a:gradFill rotWithShape="1">
              <a:gsLst>
                <a:gs pos="0">
                  <a:schemeClr val="accent6">
                    <a:lumMod val="75000"/>
                  </a:schemeClr>
                </a:gs>
                <a:gs pos="100000">
                  <a:srgbClr val="8D67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dirty="0"/>
            </a:p>
          </p:txBody>
        </p:sp>
      </p:grpSp>
      <p:pic>
        <p:nvPicPr>
          <p:cNvPr id="6" name="Imagen 5" descr="Diagrama&#10;&#10;Descripción generada automáticamente">
            <a:extLst>
              <a:ext uri="{FF2B5EF4-FFF2-40B4-BE49-F238E27FC236}">
                <a16:creationId xmlns:a16="http://schemas.microsoft.com/office/drawing/2014/main" id="{691C47B3-FEF6-499F-B1E1-DA274AFE36C7}"/>
              </a:ext>
            </a:extLst>
          </p:cNvPr>
          <p:cNvPicPr>
            <a:picLocks noChangeAspect="1"/>
          </p:cNvPicPr>
          <p:nvPr/>
        </p:nvPicPr>
        <p:blipFill>
          <a:blip r:embed="rId2"/>
          <a:stretch>
            <a:fillRect/>
          </a:stretch>
        </p:blipFill>
        <p:spPr>
          <a:xfrm>
            <a:off x="337930" y="2976825"/>
            <a:ext cx="4572000" cy="2238375"/>
          </a:xfrm>
          <a:prstGeom prst="rect">
            <a:avLst/>
          </a:prstGeom>
        </p:spPr>
      </p:pic>
      <p:sp>
        <p:nvSpPr>
          <p:cNvPr id="7" name="Flecha: a la derecha 6">
            <a:extLst>
              <a:ext uri="{FF2B5EF4-FFF2-40B4-BE49-F238E27FC236}">
                <a16:creationId xmlns:a16="http://schemas.microsoft.com/office/drawing/2014/main" id="{1D261976-6A7D-4B12-BC75-667322238AFB}"/>
              </a:ext>
            </a:extLst>
          </p:cNvPr>
          <p:cNvSpPr/>
          <p:nvPr/>
        </p:nvSpPr>
        <p:spPr>
          <a:xfrm>
            <a:off x="5179059" y="3896138"/>
            <a:ext cx="1186070" cy="3445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8" name="Imagen 17" descr="Diagrama&#10;&#10;Descripción generada automáticamente">
            <a:extLst>
              <a:ext uri="{FF2B5EF4-FFF2-40B4-BE49-F238E27FC236}">
                <a16:creationId xmlns:a16="http://schemas.microsoft.com/office/drawing/2014/main" id="{B767864C-F0D5-48F6-BB4B-1E9EC0D09F84}"/>
              </a:ext>
            </a:extLst>
          </p:cNvPr>
          <p:cNvPicPr>
            <a:picLocks noChangeAspect="1"/>
          </p:cNvPicPr>
          <p:nvPr/>
        </p:nvPicPr>
        <p:blipFill>
          <a:blip r:embed="rId3"/>
          <a:stretch>
            <a:fillRect/>
          </a:stretch>
        </p:blipFill>
        <p:spPr>
          <a:xfrm>
            <a:off x="6641202" y="2849217"/>
            <a:ext cx="3819525" cy="2438400"/>
          </a:xfrm>
          <a:prstGeom prst="rect">
            <a:avLst/>
          </a:prstGeom>
        </p:spPr>
      </p:pic>
      <p:sp>
        <p:nvSpPr>
          <p:cNvPr id="20" name="CuadroTexto 19">
            <a:extLst>
              <a:ext uri="{FF2B5EF4-FFF2-40B4-BE49-F238E27FC236}">
                <a16:creationId xmlns:a16="http://schemas.microsoft.com/office/drawing/2014/main" id="{16CB33D7-E36E-491D-8FF2-8961C1EB2EA7}"/>
              </a:ext>
            </a:extLst>
          </p:cNvPr>
          <p:cNvSpPr txBox="1"/>
          <p:nvPr/>
        </p:nvSpPr>
        <p:spPr>
          <a:xfrm>
            <a:off x="5548269" y="5703476"/>
            <a:ext cx="1633720" cy="369332"/>
          </a:xfrm>
          <a:prstGeom prst="rect">
            <a:avLst/>
          </a:prstGeom>
          <a:noFill/>
        </p:spPr>
        <p:txBody>
          <a:bodyPr wrap="square" rtlCol="0">
            <a:spAutoFit/>
          </a:bodyPr>
          <a:lstStyle/>
          <a:p>
            <a:r>
              <a:rPr lang="es-ES" b="1" dirty="0"/>
              <a:t>Conexión BD</a:t>
            </a:r>
            <a:endParaRPr lang="es-CO" b="1" dirty="0"/>
          </a:p>
        </p:txBody>
      </p:sp>
      <p:sp>
        <p:nvSpPr>
          <p:cNvPr id="21" name="CuadroTexto 20">
            <a:extLst>
              <a:ext uri="{FF2B5EF4-FFF2-40B4-BE49-F238E27FC236}">
                <a16:creationId xmlns:a16="http://schemas.microsoft.com/office/drawing/2014/main" id="{B940BDF9-E9DA-4EC2-AB38-877617190DB7}"/>
              </a:ext>
            </a:extLst>
          </p:cNvPr>
          <p:cNvSpPr txBox="1"/>
          <p:nvPr/>
        </p:nvSpPr>
        <p:spPr>
          <a:xfrm>
            <a:off x="9580389" y="2009860"/>
            <a:ext cx="1760676" cy="646331"/>
          </a:xfrm>
          <a:prstGeom prst="rect">
            <a:avLst/>
          </a:prstGeom>
          <a:noFill/>
        </p:spPr>
        <p:txBody>
          <a:bodyPr wrap="square" rtlCol="0">
            <a:spAutoFit/>
          </a:bodyPr>
          <a:lstStyle/>
          <a:p>
            <a:r>
              <a:rPr lang="es-ES" b="1" dirty="0"/>
              <a:t>Ejecución de sentencias SQL</a:t>
            </a:r>
            <a:endParaRPr lang="es-CO" b="1" dirty="0"/>
          </a:p>
        </p:txBody>
      </p:sp>
      <p:cxnSp>
        <p:nvCxnSpPr>
          <p:cNvPr id="22" name="Conector recto de flecha 21">
            <a:extLst>
              <a:ext uri="{FF2B5EF4-FFF2-40B4-BE49-F238E27FC236}">
                <a16:creationId xmlns:a16="http://schemas.microsoft.com/office/drawing/2014/main" id="{DE7B2FFC-96CC-442F-BF82-094561304235}"/>
              </a:ext>
            </a:extLst>
          </p:cNvPr>
          <p:cNvCxnSpPr/>
          <p:nvPr/>
        </p:nvCxnSpPr>
        <p:spPr>
          <a:xfrm flipV="1">
            <a:off x="9568070" y="2584174"/>
            <a:ext cx="516834" cy="1311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id="{CC604EC0-5ACE-43BF-AED6-28E1B6EAB37E}"/>
              </a:ext>
            </a:extLst>
          </p:cNvPr>
          <p:cNvCxnSpPr/>
          <p:nvPr/>
        </p:nvCxnSpPr>
        <p:spPr>
          <a:xfrm flipH="1">
            <a:off x="6641202" y="4492487"/>
            <a:ext cx="1058311" cy="1210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Imagen 25" descr="Interfaz de usuario gráfica, Aplicación&#10;&#10;Descripción generada automáticamente">
            <a:extLst>
              <a:ext uri="{FF2B5EF4-FFF2-40B4-BE49-F238E27FC236}">
                <a16:creationId xmlns:a16="http://schemas.microsoft.com/office/drawing/2014/main" id="{0610EC0F-797A-48D3-882E-AB2B83F2ED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1317" y="1637945"/>
            <a:ext cx="3028950" cy="1514475"/>
          </a:xfrm>
          <a:prstGeom prst="rect">
            <a:avLst/>
          </a:prstGeom>
        </p:spPr>
      </p:pic>
      <p:cxnSp>
        <p:nvCxnSpPr>
          <p:cNvPr id="27" name="Conector recto de flecha 26">
            <a:extLst>
              <a:ext uri="{FF2B5EF4-FFF2-40B4-BE49-F238E27FC236}">
                <a16:creationId xmlns:a16="http://schemas.microsoft.com/office/drawing/2014/main" id="{C88014E2-7A31-4D1A-94F8-07E66C9D5599}"/>
              </a:ext>
            </a:extLst>
          </p:cNvPr>
          <p:cNvCxnSpPr>
            <a:cxnSpLocks/>
          </p:cNvCxnSpPr>
          <p:nvPr/>
        </p:nvCxnSpPr>
        <p:spPr>
          <a:xfrm>
            <a:off x="4121426" y="3106693"/>
            <a:ext cx="0" cy="550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420AA712-2460-47CB-BF14-4B933C61991C}"/>
              </a:ext>
            </a:extLst>
          </p:cNvPr>
          <p:cNvSpPr txBox="1"/>
          <p:nvPr/>
        </p:nvSpPr>
        <p:spPr>
          <a:xfrm>
            <a:off x="2623930" y="4499667"/>
            <a:ext cx="3690912" cy="369332"/>
          </a:xfrm>
          <a:prstGeom prst="rect">
            <a:avLst/>
          </a:prstGeom>
          <a:noFill/>
        </p:spPr>
        <p:txBody>
          <a:bodyPr wrap="square" rtlCol="0">
            <a:spAutoFit/>
          </a:bodyPr>
          <a:lstStyle/>
          <a:p>
            <a:r>
              <a:rPr lang="es-ES" b="1" dirty="0"/>
              <a:t> </a:t>
            </a:r>
            <a:r>
              <a:rPr lang="es-ES" b="1" dirty="0">
                <a:solidFill>
                  <a:srgbClr val="C00000"/>
                </a:solidFill>
              </a:rPr>
              <a:t>Librería para Conexión – JDBC</a:t>
            </a:r>
          </a:p>
        </p:txBody>
      </p:sp>
      <p:sp>
        <p:nvSpPr>
          <p:cNvPr id="32" name="CuadroTexto 31">
            <a:extLst>
              <a:ext uri="{FF2B5EF4-FFF2-40B4-BE49-F238E27FC236}">
                <a16:creationId xmlns:a16="http://schemas.microsoft.com/office/drawing/2014/main" id="{73BD8905-6770-4FE8-867D-88B60CA4DE1F}"/>
              </a:ext>
            </a:extLst>
          </p:cNvPr>
          <p:cNvSpPr txBox="1"/>
          <p:nvPr/>
        </p:nvSpPr>
        <p:spPr>
          <a:xfrm>
            <a:off x="2945866" y="5292058"/>
            <a:ext cx="2354771" cy="1169551"/>
          </a:xfrm>
          <a:prstGeom prst="rect">
            <a:avLst/>
          </a:prstGeom>
          <a:noFill/>
        </p:spPr>
        <p:txBody>
          <a:bodyPr wrap="square" rtlCol="0">
            <a:spAutoFit/>
          </a:bodyPr>
          <a:lstStyle/>
          <a:p>
            <a:r>
              <a:rPr lang="es-ES" sz="1400" b="1" dirty="0">
                <a:solidFill>
                  <a:schemeClr val="accent1">
                    <a:lumMod val="50000"/>
                  </a:schemeClr>
                </a:solidFill>
              </a:rPr>
              <a:t>Parámetros de conexión:</a:t>
            </a:r>
          </a:p>
          <a:p>
            <a:pPr marL="285750" indent="-285750">
              <a:buFontTx/>
              <a:buChar char="-"/>
            </a:pPr>
            <a:r>
              <a:rPr lang="es-ES" sz="1400" b="1" dirty="0">
                <a:solidFill>
                  <a:schemeClr val="accent6">
                    <a:lumMod val="50000"/>
                  </a:schemeClr>
                </a:solidFill>
              </a:rPr>
              <a:t>Usuario</a:t>
            </a:r>
          </a:p>
          <a:p>
            <a:pPr marL="285750" indent="-285750">
              <a:buFontTx/>
              <a:buChar char="-"/>
            </a:pPr>
            <a:r>
              <a:rPr lang="es-ES" sz="1400" b="1" dirty="0">
                <a:solidFill>
                  <a:schemeClr val="accent6">
                    <a:lumMod val="50000"/>
                  </a:schemeClr>
                </a:solidFill>
              </a:rPr>
              <a:t>Contraseña</a:t>
            </a:r>
          </a:p>
          <a:p>
            <a:pPr marL="285750" indent="-285750">
              <a:buFontTx/>
              <a:buChar char="-"/>
            </a:pPr>
            <a:r>
              <a:rPr lang="es-ES" sz="1400" b="1" dirty="0">
                <a:solidFill>
                  <a:schemeClr val="accent6">
                    <a:lumMod val="50000"/>
                  </a:schemeClr>
                </a:solidFill>
              </a:rPr>
              <a:t>URL de la BD</a:t>
            </a:r>
          </a:p>
          <a:p>
            <a:pPr marL="285750" indent="-285750">
              <a:buFontTx/>
              <a:buChar char="-"/>
            </a:pPr>
            <a:r>
              <a:rPr lang="es-ES" sz="1400" b="1" dirty="0">
                <a:solidFill>
                  <a:schemeClr val="accent6">
                    <a:lumMod val="50000"/>
                  </a:schemeClr>
                </a:solidFill>
              </a:rPr>
              <a:t>Driver</a:t>
            </a:r>
            <a:endParaRPr lang="es-CO" sz="1400" b="1" dirty="0">
              <a:solidFill>
                <a:schemeClr val="accent6">
                  <a:lumMod val="50000"/>
                </a:schemeClr>
              </a:solidFill>
            </a:endParaRPr>
          </a:p>
        </p:txBody>
      </p:sp>
      <p:sp>
        <p:nvSpPr>
          <p:cNvPr id="33" name="Flecha: hacia la izquierda 32">
            <a:extLst>
              <a:ext uri="{FF2B5EF4-FFF2-40B4-BE49-F238E27FC236}">
                <a16:creationId xmlns:a16="http://schemas.microsoft.com/office/drawing/2014/main" id="{EC592318-E97B-434B-B4B0-66254C525ED7}"/>
              </a:ext>
            </a:extLst>
          </p:cNvPr>
          <p:cNvSpPr/>
          <p:nvPr/>
        </p:nvSpPr>
        <p:spPr>
          <a:xfrm>
            <a:off x="4810539" y="5831253"/>
            <a:ext cx="737730" cy="12766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211483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DFA6377-AFD3-4E49-99DD-2487EFDDBD5B}"/>
              </a:ext>
            </a:extLst>
          </p:cNvPr>
          <p:cNvSpPr txBox="1"/>
          <p:nvPr/>
        </p:nvSpPr>
        <p:spPr>
          <a:xfrm>
            <a:off x="9319986" y="-33999"/>
            <a:ext cx="2872014" cy="646331"/>
          </a:xfrm>
          <a:prstGeom prst="rect">
            <a:avLst/>
          </a:prstGeom>
          <a:noFill/>
        </p:spPr>
        <p:txBody>
          <a:bodyPr wrap="square" rtlCol="0">
            <a:spAutoFit/>
          </a:bodyPr>
          <a:lstStyle/>
          <a:p>
            <a:r>
              <a:rPr lang="es-ES" sz="3600" b="1" dirty="0">
                <a:solidFill>
                  <a:srgbClr val="FF0062"/>
                </a:solidFill>
                <a:latin typeface="Ubuntu" panose="020B0504030602030204" pitchFamily="34" charset="0"/>
              </a:rPr>
              <a:t>Ejercicios</a:t>
            </a:r>
          </a:p>
        </p:txBody>
      </p:sp>
      <p:pic>
        <p:nvPicPr>
          <p:cNvPr id="29" name="Imagen 28" descr="Imagen que contiene dibujo, luz&#10;&#10;Descripción generada automáticamente">
            <a:extLst>
              <a:ext uri="{FF2B5EF4-FFF2-40B4-BE49-F238E27FC236}">
                <a16:creationId xmlns:a16="http://schemas.microsoft.com/office/drawing/2014/main" id="{8CF5CE72-B2F4-4E38-8695-A9B667E392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6181" y="612332"/>
            <a:ext cx="838571" cy="834844"/>
          </a:xfrm>
          <a:prstGeom prst="rect">
            <a:avLst/>
          </a:prstGeom>
        </p:spPr>
      </p:pic>
      <p:sp>
        <p:nvSpPr>
          <p:cNvPr id="5" name="Rectángulo: esquinas redondeadas 4">
            <a:extLst>
              <a:ext uri="{FF2B5EF4-FFF2-40B4-BE49-F238E27FC236}">
                <a16:creationId xmlns:a16="http://schemas.microsoft.com/office/drawing/2014/main" id="{ADFD5ECE-F2FC-4643-8FD9-975F730EA7B6}"/>
              </a:ext>
            </a:extLst>
          </p:cNvPr>
          <p:cNvSpPr/>
          <p:nvPr/>
        </p:nvSpPr>
        <p:spPr>
          <a:xfrm>
            <a:off x="3366052" y="631501"/>
            <a:ext cx="5459896" cy="461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Código de Conexión</a:t>
            </a:r>
            <a:endParaRPr lang="es-CO" dirty="0"/>
          </a:p>
        </p:txBody>
      </p:sp>
      <p:sp>
        <p:nvSpPr>
          <p:cNvPr id="8" name="CuadroTexto 7">
            <a:extLst>
              <a:ext uri="{FF2B5EF4-FFF2-40B4-BE49-F238E27FC236}">
                <a16:creationId xmlns:a16="http://schemas.microsoft.com/office/drawing/2014/main" id="{1499416C-A282-4E31-A513-A752462BE75F}"/>
              </a:ext>
            </a:extLst>
          </p:cNvPr>
          <p:cNvSpPr txBox="1"/>
          <p:nvPr/>
        </p:nvSpPr>
        <p:spPr>
          <a:xfrm>
            <a:off x="3366052" y="104500"/>
            <a:ext cx="5115339" cy="369332"/>
          </a:xfrm>
          <a:prstGeom prst="rect">
            <a:avLst/>
          </a:prstGeom>
          <a:noFill/>
        </p:spPr>
        <p:txBody>
          <a:bodyPr wrap="square" rtlCol="0">
            <a:spAutoFit/>
          </a:bodyPr>
          <a:lstStyle/>
          <a:p>
            <a:r>
              <a:rPr lang="es-ES" b="1" dirty="0">
                <a:solidFill>
                  <a:srgbClr val="002060"/>
                </a:solidFill>
                <a:latin typeface="Ubuntu" panose="020B0504030602030204" pitchFamily="34" charset="0"/>
              </a:rPr>
              <a:t>Programación Orientada a Objetos </a:t>
            </a:r>
          </a:p>
        </p:txBody>
      </p:sp>
      <p:pic>
        <p:nvPicPr>
          <p:cNvPr id="7" name="Imagen 6">
            <a:extLst>
              <a:ext uri="{FF2B5EF4-FFF2-40B4-BE49-F238E27FC236}">
                <a16:creationId xmlns:a16="http://schemas.microsoft.com/office/drawing/2014/main" id="{8FFC1945-E1E4-4A7D-A789-F0BF72202C87}"/>
              </a:ext>
            </a:extLst>
          </p:cNvPr>
          <p:cNvPicPr>
            <a:picLocks noChangeAspect="1"/>
          </p:cNvPicPr>
          <p:nvPr/>
        </p:nvPicPr>
        <p:blipFill>
          <a:blip r:embed="rId3"/>
          <a:stretch>
            <a:fillRect/>
          </a:stretch>
        </p:blipFill>
        <p:spPr>
          <a:xfrm>
            <a:off x="3038475" y="1642441"/>
            <a:ext cx="5368443" cy="2876549"/>
          </a:xfrm>
          <a:prstGeom prst="rect">
            <a:avLst/>
          </a:prstGeom>
        </p:spPr>
      </p:pic>
    </p:spTree>
    <p:extLst>
      <p:ext uri="{BB962C8B-B14F-4D97-AF65-F5344CB8AC3E}">
        <p14:creationId xmlns:p14="http://schemas.microsoft.com/office/powerpoint/2010/main" val="2096193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DFA6377-AFD3-4E49-99DD-2487EFDDBD5B}"/>
              </a:ext>
            </a:extLst>
          </p:cNvPr>
          <p:cNvSpPr txBox="1"/>
          <p:nvPr/>
        </p:nvSpPr>
        <p:spPr>
          <a:xfrm>
            <a:off x="9319986" y="-33999"/>
            <a:ext cx="2872014" cy="646331"/>
          </a:xfrm>
          <a:prstGeom prst="rect">
            <a:avLst/>
          </a:prstGeom>
          <a:noFill/>
        </p:spPr>
        <p:txBody>
          <a:bodyPr wrap="square" rtlCol="0">
            <a:spAutoFit/>
          </a:bodyPr>
          <a:lstStyle/>
          <a:p>
            <a:r>
              <a:rPr lang="es-ES" sz="3600" b="1" dirty="0">
                <a:solidFill>
                  <a:srgbClr val="FF0062"/>
                </a:solidFill>
                <a:latin typeface="Ubuntu" panose="020B0504030602030204" pitchFamily="34" charset="0"/>
              </a:rPr>
              <a:t>Ejercicios</a:t>
            </a:r>
          </a:p>
        </p:txBody>
      </p:sp>
      <p:pic>
        <p:nvPicPr>
          <p:cNvPr id="29" name="Imagen 28" descr="Imagen que contiene dibujo, luz&#10;&#10;Descripción generada automáticamente">
            <a:extLst>
              <a:ext uri="{FF2B5EF4-FFF2-40B4-BE49-F238E27FC236}">
                <a16:creationId xmlns:a16="http://schemas.microsoft.com/office/drawing/2014/main" id="{8CF5CE72-B2F4-4E38-8695-A9B667E392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6181" y="612332"/>
            <a:ext cx="838571" cy="834844"/>
          </a:xfrm>
          <a:prstGeom prst="rect">
            <a:avLst/>
          </a:prstGeom>
        </p:spPr>
      </p:pic>
      <p:sp>
        <p:nvSpPr>
          <p:cNvPr id="5" name="Rectángulo: esquinas redondeadas 4">
            <a:extLst>
              <a:ext uri="{FF2B5EF4-FFF2-40B4-BE49-F238E27FC236}">
                <a16:creationId xmlns:a16="http://schemas.microsoft.com/office/drawing/2014/main" id="{ADFD5ECE-F2FC-4643-8FD9-975F730EA7B6}"/>
              </a:ext>
            </a:extLst>
          </p:cNvPr>
          <p:cNvSpPr/>
          <p:nvPr/>
        </p:nvSpPr>
        <p:spPr>
          <a:xfrm>
            <a:off x="3366052" y="631501"/>
            <a:ext cx="5459896" cy="461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Código de Conexión</a:t>
            </a:r>
            <a:endParaRPr lang="es-CO" dirty="0"/>
          </a:p>
        </p:txBody>
      </p:sp>
      <p:sp>
        <p:nvSpPr>
          <p:cNvPr id="8" name="CuadroTexto 7">
            <a:extLst>
              <a:ext uri="{FF2B5EF4-FFF2-40B4-BE49-F238E27FC236}">
                <a16:creationId xmlns:a16="http://schemas.microsoft.com/office/drawing/2014/main" id="{1499416C-A282-4E31-A513-A752462BE75F}"/>
              </a:ext>
            </a:extLst>
          </p:cNvPr>
          <p:cNvSpPr txBox="1"/>
          <p:nvPr/>
        </p:nvSpPr>
        <p:spPr>
          <a:xfrm>
            <a:off x="3366052" y="104500"/>
            <a:ext cx="5115339" cy="369332"/>
          </a:xfrm>
          <a:prstGeom prst="rect">
            <a:avLst/>
          </a:prstGeom>
          <a:noFill/>
        </p:spPr>
        <p:txBody>
          <a:bodyPr wrap="square" rtlCol="0">
            <a:spAutoFit/>
          </a:bodyPr>
          <a:lstStyle/>
          <a:p>
            <a:r>
              <a:rPr lang="es-ES" b="1" dirty="0">
                <a:solidFill>
                  <a:srgbClr val="002060"/>
                </a:solidFill>
                <a:latin typeface="Ubuntu" panose="020B0504030602030204" pitchFamily="34" charset="0"/>
              </a:rPr>
              <a:t>Programación Orientada a Objetos </a:t>
            </a:r>
          </a:p>
        </p:txBody>
      </p:sp>
      <p:pic>
        <p:nvPicPr>
          <p:cNvPr id="7" name="Imagen 6">
            <a:extLst>
              <a:ext uri="{FF2B5EF4-FFF2-40B4-BE49-F238E27FC236}">
                <a16:creationId xmlns:a16="http://schemas.microsoft.com/office/drawing/2014/main" id="{80BDD1BC-6A67-4690-9221-F441FC1A7D15}"/>
              </a:ext>
            </a:extLst>
          </p:cNvPr>
          <p:cNvPicPr>
            <a:picLocks noChangeAspect="1"/>
          </p:cNvPicPr>
          <p:nvPr/>
        </p:nvPicPr>
        <p:blipFill>
          <a:blip r:embed="rId3"/>
          <a:stretch>
            <a:fillRect/>
          </a:stretch>
        </p:blipFill>
        <p:spPr>
          <a:xfrm>
            <a:off x="3149462" y="1579286"/>
            <a:ext cx="6407338" cy="3933619"/>
          </a:xfrm>
          <a:prstGeom prst="rect">
            <a:avLst/>
          </a:prstGeom>
        </p:spPr>
      </p:pic>
    </p:spTree>
    <p:extLst>
      <p:ext uri="{BB962C8B-B14F-4D97-AF65-F5344CB8AC3E}">
        <p14:creationId xmlns:p14="http://schemas.microsoft.com/office/powerpoint/2010/main" val="1438560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DFA6377-AFD3-4E49-99DD-2487EFDDBD5B}"/>
              </a:ext>
            </a:extLst>
          </p:cNvPr>
          <p:cNvSpPr txBox="1"/>
          <p:nvPr/>
        </p:nvSpPr>
        <p:spPr>
          <a:xfrm>
            <a:off x="9319986" y="-33999"/>
            <a:ext cx="2872014" cy="646331"/>
          </a:xfrm>
          <a:prstGeom prst="rect">
            <a:avLst/>
          </a:prstGeom>
          <a:noFill/>
        </p:spPr>
        <p:txBody>
          <a:bodyPr wrap="square" rtlCol="0">
            <a:spAutoFit/>
          </a:bodyPr>
          <a:lstStyle/>
          <a:p>
            <a:r>
              <a:rPr lang="es-ES" sz="3600" b="1" dirty="0">
                <a:solidFill>
                  <a:srgbClr val="FF0062"/>
                </a:solidFill>
                <a:latin typeface="Ubuntu" panose="020B0504030602030204" pitchFamily="34" charset="0"/>
              </a:rPr>
              <a:t>Ejercicios</a:t>
            </a:r>
          </a:p>
        </p:txBody>
      </p:sp>
      <p:pic>
        <p:nvPicPr>
          <p:cNvPr id="29" name="Imagen 28" descr="Imagen que contiene dibujo, luz&#10;&#10;Descripción generada automáticamente">
            <a:extLst>
              <a:ext uri="{FF2B5EF4-FFF2-40B4-BE49-F238E27FC236}">
                <a16:creationId xmlns:a16="http://schemas.microsoft.com/office/drawing/2014/main" id="{8CF5CE72-B2F4-4E38-8695-A9B667E392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6181" y="612332"/>
            <a:ext cx="838571" cy="834844"/>
          </a:xfrm>
          <a:prstGeom prst="rect">
            <a:avLst/>
          </a:prstGeom>
        </p:spPr>
      </p:pic>
      <p:sp>
        <p:nvSpPr>
          <p:cNvPr id="5" name="Rectángulo: esquinas redondeadas 4">
            <a:extLst>
              <a:ext uri="{FF2B5EF4-FFF2-40B4-BE49-F238E27FC236}">
                <a16:creationId xmlns:a16="http://schemas.microsoft.com/office/drawing/2014/main" id="{ADFD5ECE-F2FC-4643-8FD9-975F730EA7B6}"/>
              </a:ext>
            </a:extLst>
          </p:cNvPr>
          <p:cNvSpPr/>
          <p:nvPr/>
        </p:nvSpPr>
        <p:spPr>
          <a:xfrm>
            <a:off x="3366052" y="631501"/>
            <a:ext cx="5459896" cy="461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Código de Conexión</a:t>
            </a:r>
            <a:endParaRPr lang="es-CO" dirty="0"/>
          </a:p>
        </p:txBody>
      </p:sp>
      <p:sp>
        <p:nvSpPr>
          <p:cNvPr id="8" name="CuadroTexto 7">
            <a:extLst>
              <a:ext uri="{FF2B5EF4-FFF2-40B4-BE49-F238E27FC236}">
                <a16:creationId xmlns:a16="http://schemas.microsoft.com/office/drawing/2014/main" id="{1499416C-A282-4E31-A513-A752462BE75F}"/>
              </a:ext>
            </a:extLst>
          </p:cNvPr>
          <p:cNvSpPr txBox="1"/>
          <p:nvPr/>
        </p:nvSpPr>
        <p:spPr>
          <a:xfrm>
            <a:off x="3366052" y="104500"/>
            <a:ext cx="5115339" cy="369332"/>
          </a:xfrm>
          <a:prstGeom prst="rect">
            <a:avLst/>
          </a:prstGeom>
          <a:noFill/>
        </p:spPr>
        <p:txBody>
          <a:bodyPr wrap="square" rtlCol="0">
            <a:spAutoFit/>
          </a:bodyPr>
          <a:lstStyle/>
          <a:p>
            <a:r>
              <a:rPr lang="es-ES" b="1" dirty="0">
                <a:solidFill>
                  <a:srgbClr val="002060"/>
                </a:solidFill>
                <a:latin typeface="Ubuntu" panose="020B0504030602030204" pitchFamily="34" charset="0"/>
              </a:rPr>
              <a:t>Programación Orientada a Objetos </a:t>
            </a:r>
          </a:p>
        </p:txBody>
      </p:sp>
      <p:pic>
        <p:nvPicPr>
          <p:cNvPr id="7" name="Imagen 6">
            <a:extLst>
              <a:ext uri="{FF2B5EF4-FFF2-40B4-BE49-F238E27FC236}">
                <a16:creationId xmlns:a16="http://schemas.microsoft.com/office/drawing/2014/main" id="{C4468DD5-3CAC-43D8-BBC4-428FC2DAF3CE}"/>
              </a:ext>
            </a:extLst>
          </p:cNvPr>
          <p:cNvPicPr>
            <a:picLocks noChangeAspect="1"/>
          </p:cNvPicPr>
          <p:nvPr/>
        </p:nvPicPr>
        <p:blipFill>
          <a:blip r:embed="rId3"/>
          <a:stretch>
            <a:fillRect/>
          </a:stretch>
        </p:blipFill>
        <p:spPr>
          <a:xfrm>
            <a:off x="2449135" y="1532697"/>
            <a:ext cx="6870851" cy="3792606"/>
          </a:xfrm>
          <a:prstGeom prst="rect">
            <a:avLst/>
          </a:prstGeom>
        </p:spPr>
      </p:pic>
    </p:spTree>
    <p:extLst>
      <p:ext uri="{BB962C8B-B14F-4D97-AF65-F5344CB8AC3E}">
        <p14:creationId xmlns:p14="http://schemas.microsoft.com/office/powerpoint/2010/main" val="2229630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DFA6377-AFD3-4E49-99DD-2487EFDDBD5B}"/>
              </a:ext>
            </a:extLst>
          </p:cNvPr>
          <p:cNvSpPr txBox="1"/>
          <p:nvPr/>
        </p:nvSpPr>
        <p:spPr>
          <a:xfrm>
            <a:off x="9319986" y="-33999"/>
            <a:ext cx="2872014" cy="646331"/>
          </a:xfrm>
          <a:prstGeom prst="rect">
            <a:avLst/>
          </a:prstGeom>
          <a:noFill/>
        </p:spPr>
        <p:txBody>
          <a:bodyPr wrap="square" rtlCol="0">
            <a:spAutoFit/>
          </a:bodyPr>
          <a:lstStyle/>
          <a:p>
            <a:r>
              <a:rPr lang="es-ES" sz="3600" b="1" dirty="0">
                <a:solidFill>
                  <a:srgbClr val="FF0062"/>
                </a:solidFill>
                <a:latin typeface="Ubuntu" panose="020B0504030602030204" pitchFamily="34" charset="0"/>
              </a:rPr>
              <a:t>Ejercicios</a:t>
            </a:r>
          </a:p>
        </p:txBody>
      </p:sp>
      <p:pic>
        <p:nvPicPr>
          <p:cNvPr id="29" name="Imagen 28" descr="Imagen que contiene dibujo, luz&#10;&#10;Descripción generada automáticamente">
            <a:extLst>
              <a:ext uri="{FF2B5EF4-FFF2-40B4-BE49-F238E27FC236}">
                <a16:creationId xmlns:a16="http://schemas.microsoft.com/office/drawing/2014/main" id="{8CF5CE72-B2F4-4E38-8695-A9B667E392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6181" y="612332"/>
            <a:ext cx="838571" cy="834844"/>
          </a:xfrm>
          <a:prstGeom prst="rect">
            <a:avLst/>
          </a:prstGeom>
        </p:spPr>
      </p:pic>
      <p:sp>
        <p:nvSpPr>
          <p:cNvPr id="5" name="Rectángulo: esquinas redondeadas 4">
            <a:extLst>
              <a:ext uri="{FF2B5EF4-FFF2-40B4-BE49-F238E27FC236}">
                <a16:creationId xmlns:a16="http://schemas.microsoft.com/office/drawing/2014/main" id="{ADFD5ECE-F2FC-4643-8FD9-975F730EA7B6}"/>
              </a:ext>
            </a:extLst>
          </p:cNvPr>
          <p:cNvSpPr/>
          <p:nvPr/>
        </p:nvSpPr>
        <p:spPr>
          <a:xfrm>
            <a:off x="3366052" y="631501"/>
            <a:ext cx="5459896" cy="461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Código de Conexión </a:t>
            </a:r>
            <a:r>
              <a:rPr lang="es-ES" dirty="0" err="1"/>
              <a:t>Statement</a:t>
            </a:r>
            <a:r>
              <a:rPr lang="es-ES" dirty="0"/>
              <a:t> - </a:t>
            </a:r>
            <a:r>
              <a:rPr lang="es-ES" dirty="0" err="1"/>
              <a:t>insert</a:t>
            </a:r>
            <a:endParaRPr lang="es-CO" dirty="0"/>
          </a:p>
        </p:txBody>
      </p:sp>
      <p:sp>
        <p:nvSpPr>
          <p:cNvPr id="8" name="CuadroTexto 7">
            <a:extLst>
              <a:ext uri="{FF2B5EF4-FFF2-40B4-BE49-F238E27FC236}">
                <a16:creationId xmlns:a16="http://schemas.microsoft.com/office/drawing/2014/main" id="{1499416C-A282-4E31-A513-A752462BE75F}"/>
              </a:ext>
            </a:extLst>
          </p:cNvPr>
          <p:cNvSpPr txBox="1"/>
          <p:nvPr/>
        </p:nvSpPr>
        <p:spPr>
          <a:xfrm>
            <a:off x="3366052" y="104500"/>
            <a:ext cx="5115339" cy="369332"/>
          </a:xfrm>
          <a:prstGeom prst="rect">
            <a:avLst/>
          </a:prstGeom>
          <a:noFill/>
        </p:spPr>
        <p:txBody>
          <a:bodyPr wrap="square" rtlCol="0">
            <a:spAutoFit/>
          </a:bodyPr>
          <a:lstStyle/>
          <a:p>
            <a:r>
              <a:rPr lang="es-ES" b="1" dirty="0">
                <a:solidFill>
                  <a:srgbClr val="002060"/>
                </a:solidFill>
                <a:latin typeface="Ubuntu" panose="020B0504030602030204" pitchFamily="34" charset="0"/>
              </a:rPr>
              <a:t>Programación Orientada a Objetos </a:t>
            </a:r>
          </a:p>
        </p:txBody>
      </p:sp>
      <p:pic>
        <p:nvPicPr>
          <p:cNvPr id="6" name="Imagen 5">
            <a:extLst>
              <a:ext uri="{FF2B5EF4-FFF2-40B4-BE49-F238E27FC236}">
                <a16:creationId xmlns:a16="http://schemas.microsoft.com/office/drawing/2014/main" id="{E8AFE6C4-F615-4FA3-A9D9-06EB67614112}"/>
              </a:ext>
            </a:extLst>
          </p:cNvPr>
          <p:cNvPicPr>
            <a:picLocks noChangeAspect="1"/>
          </p:cNvPicPr>
          <p:nvPr/>
        </p:nvPicPr>
        <p:blipFill>
          <a:blip r:embed="rId3"/>
          <a:stretch>
            <a:fillRect/>
          </a:stretch>
        </p:blipFill>
        <p:spPr>
          <a:xfrm>
            <a:off x="2693504" y="1677435"/>
            <a:ext cx="6341485" cy="4113765"/>
          </a:xfrm>
          <a:prstGeom prst="rect">
            <a:avLst/>
          </a:prstGeom>
        </p:spPr>
      </p:pic>
    </p:spTree>
    <p:extLst>
      <p:ext uri="{BB962C8B-B14F-4D97-AF65-F5344CB8AC3E}">
        <p14:creationId xmlns:p14="http://schemas.microsoft.com/office/powerpoint/2010/main" val="2682205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DFA6377-AFD3-4E49-99DD-2487EFDDBD5B}"/>
              </a:ext>
            </a:extLst>
          </p:cNvPr>
          <p:cNvSpPr txBox="1"/>
          <p:nvPr/>
        </p:nvSpPr>
        <p:spPr>
          <a:xfrm>
            <a:off x="9319986" y="-33999"/>
            <a:ext cx="2872014" cy="646331"/>
          </a:xfrm>
          <a:prstGeom prst="rect">
            <a:avLst/>
          </a:prstGeom>
          <a:noFill/>
        </p:spPr>
        <p:txBody>
          <a:bodyPr wrap="square" rtlCol="0">
            <a:spAutoFit/>
          </a:bodyPr>
          <a:lstStyle/>
          <a:p>
            <a:r>
              <a:rPr lang="es-ES" sz="3600" b="1" dirty="0">
                <a:solidFill>
                  <a:srgbClr val="FF0062"/>
                </a:solidFill>
                <a:latin typeface="Ubuntu" panose="020B0504030602030204" pitchFamily="34" charset="0"/>
              </a:rPr>
              <a:t>Ejercicios</a:t>
            </a:r>
          </a:p>
        </p:txBody>
      </p:sp>
      <p:pic>
        <p:nvPicPr>
          <p:cNvPr id="29" name="Imagen 28" descr="Imagen que contiene dibujo, luz&#10;&#10;Descripción generada automáticamente">
            <a:extLst>
              <a:ext uri="{FF2B5EF4-FFF2-40B4-BE49-F238E27FC236}">
                <a16:creationId xmlns:a16="http://schemas.microsoft.com/office/drawing/2014/main" id="{8CF5CE72-B2F4-4E38-8695-A9B667E392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6181" y="612332"/>
            <a:ext cx="838571" cy="834844"/>
          </a:xfrm>
          <a:prstGeom prst="rect">
            <a:avLst/>
          </a:prstGeom>
        </p:spPr>
      </p:pic>
      <p:sp>
        <p:nvSpPr>
          <p:cNvPr id="5" name="Rectángulo: esquinas redondeadas 4">
            <a:extLst>
              <a:ext uri="{FF2B5EF4-FFF2-40B4-BE49-F238E27FC236}">
                <a16:creationId xmlns:a16="http://schemas.microsoft.com/office/drawing/2014/main" id="{ADFD5ECE-F2FC-4643-8FD9-975F730EA7B6}"/>
              </a:ext>
            </a:extLst>
          </p:cNvPr>
          <p:cNvSpPr/>
          <p:nvPr/>
        </p:nvSpPr>
        <p:spPr>
          <a:xfrm>
            <a:off x="3366052" y="631501"/>
            <a:ext cx="5459896" cy="461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Código de Conexión- </a:t>
            </a:r>
            <a:r>
              <a:rPr lang="es-ES" dirty="0" err="1"/>
              <a:t>Statement</a:t>
            </a:r>
            <a:r>
              <a:rPr lang="es-ES" dirty="0"/>
              <a:t>  </a:t>
            </a:r>
            <a:r>
              <a:rPr lang="es-ES" dirty="0" err="1"/>
              <a:t>paraSelect</a:t>
            </a:r>
            <a:endParaRPr lang="es-CO" dirty="0"/>
          </a:p>
        </p:txBody>
      </p:sp>
      <p:sp>
        <p:nvSpPr>
          <p:cNvPr id="8" name="CuadroTexto 7">
            <a:extLst>
              <a:ext uri="{FF2B5EF4-FFF2-40B4-BE49-F238E27FC236}">
                <a16:creationId xmlns:a16="http://schemas.microsoft.com/office/drawing/2014/main" id="{1499416C-A282-4E31-A513-A752462BE75F}"/>
              </a:ext>
            </a:extLst>
          </p:cNvPr>
          <p:cNvSpPr txBox="1"/>
          <p:nvPr/>
        </p:nvSpPr>
        <p:spPr>
          <a:xfrm>
            <a:off x="3366052" y="104500"/>
            <a:ext cx="5115339" cy="369332"/>
          </a:xfrm>
          <a:prstGeom prst="rect">
            <a:avLst/>
          </a:prstGeom>
          <a:noFill/>
        </p:spPr>
        <p:txBody>
          <a:bodyPr wrap="square" rtlCol="0">
            <a:spAutoFit/>
          </a:bodyPr>
          <a:lstStyle/>
          <a:p>
            <a:r>
              <a:rPr lang="es-ES" b="1" dirty="0">
                <a:solidFill>
                  <a:srgbClr val="002060"/>
                </a:solidFill>
                <a:latin typeface="Ubuntu" panose="020B0504030602030204" pitchFamily="34" charset="0"/>
              </a:rPr>
              <a:t>Programación Orientada a Objetos </a:t>
            </a:r>
          </a:p>
        </p:txBody>
      </p:sp>
      <p:pic>
        <p:nvPicPr>
          <p:cNvPr id="7" name="Imagen 6">
            <a:extLst>
              <a:ext uri="{FF2B5EF4-FFF2-40B4-BE49-F238E27FC236}">
                <a16:creationId xmlns:a16="http://schemas.microsoft.com/office/drawing/2014/main" id="{C7EA5D69-557D-4A28-9986-4E200B59900D}"/>
              </a:ext>
            </a:extLst>
          </p:cNvPr>
          <p:cNvPicPr>
            <a:picLocks noChangeAspect="1"/>
          </p:cNvPicPr>
          <p:nvPr/>
        </p:nvPicPr>
        <p:blipFill>
          <a:blip r:embed="rId3"/>
          <a:stretch>
            <a:fillRect/>
          </a:stretch>
        </p:blipFill>
        <p:spPr>
          <a:xfrm>
            <a:off x="2420591" y="1320951"/>
            <a:ext cx="7152881" cy="5026349"/>
          </a:xfrm>
          <a:prstGeom prst="rect">
            <a:avLst/>
          </a:prstGeom>
        </p:spPr>
      </p:pic>
    </p:spTree>
    <p:extLst>
      <p:ext uri="{BB962C8B-B14F-4D97-AF65-F5344CB8AC3E}">
        <p14:creationId xmlns:p14="http://schemas.microsoft.com/office/powerpoint/2010/main" val="2846434806"/>
      </p:ext>
    </p:extLst>
  </p:cSld>
  <p:clrMapOvr>
    <a:masterClrMapping/>
  </p:clrMapOvr>
</p:sld>
</file>

<file path=ppt/theme/theme1.xml><?xml version="1.0" encoding="utf-8"?>
<a:theme xmlns:a="http://schemas.openxmlformats.org/drawingml/2006/main" name="Retrospección">
  <a:themeElements>
    <a:clrScheme name="Violeta rojo">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9875</TotalTime>
  <Words>465</Words>
  <Application>Microsoft Office PowerPoint</Application>
  <PresentationFormat>Panorámica</PresentationFormat>
  <Paragraphs>99</Paragraphs>
  <Slides>21</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21</vt:i4>
      </vt:variant>
    </vt:vector>
  </HeadingPairs>
  <TitlesOfParts>
    <vt:vector size="25" baseType="lpstr">
      <vt:lpstr>Ubuntu</vt:lpstr>
      <vt:lpstr>Calibri</vt:lpstr>
      <vt:lpstr>Calibri Light</vt:lpstr>
      <vt:lpstr>Retrospección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Microsoft Office User</dc:creator>
  <cp:lastModifiedBy>Camilo Rodriguez</cp:lastModifiedBy>
  <cp:revision>765</cp:revision>
  <dcterms:created xsi:type="dcterms:W3CDTF">2021-04-09T17:18:33Z</dcterms:created>
  <dcterms:modified xsi:type="dcterms:W3CDTF">2022-08-01T23:11:15Z</dcterms:modified>
</cp:coreProperties>
</file>